
<file path=[Content_Types].xml><?xml version="1.0" encoding="utf-8"?>
<Types xmlns="http://schemas.openxmlformats.org/package/2006/content-types">
  <Default Extension="emf" ContentType="image/x-emf"/>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08" r:id="rId2"/>
    <p:sldId id="257" r:id="rId3"/>
    <p:sldId id="299" r:id="rId4"/>
    <p:sldId id="259" r:id="rId5"/>
    <p:sldId id="260" r:id="rId6"/>
    <p:sldId id="261" r:id="rId7"/>
    <p:sldId id="262" r:id="rId8"/>
    <p:sldId id="263" r:id="rId9"/>
    <p:sldId id="309" r:id="rId10"/>
    <p:sldId id="310" r:id="rId11"/>
    <p:sldId id="264" r:id="rId12"/>
    <p:sldId id="265" r:id="rId13"/>
    <p:sldId id="266" r:id="rId14"/>
    <p:sldId id="312" r:id="rId15"/>
    <p:sldId id="304" r:id="rId16"/>
    <p:sldId id="267" r:id="rId17"/>
    <p:sldId id="268" r:id="rId18"/>
    <p:sldId id="269" r:id="rId19"/>
    <p:sldId id="270" r:id="rId20"/>
    <p:sldId id="271" r:id="rId21"/>
    <p:sldId id="300" r:id="rId22"/>
    <p:sldId id="274" r:id="rId23"/>
    <p:sldId id="275" r:id="rId24"/>
    <p:sldId id="302" r:id="rId25"/>
    <p:sldId id="298" r:id="rId26"/>
    <p:sldId id="301" r:id="rId27"/>
    <p:sldId id="279" r:id="rId28"/>
    <p:sldId id="280" r:id="rId29"/>
    <p:sldId id="281" r:id="rId30"/>
    <p:sldId id="282" r:id="rId31"/>
    <p:sldId id="283" r:id="rId32"/>
    <p:sldId id="284" r:id="rId33"/>
    <p:sldId id="285" r:id="rId34"/>
    <p:sldId id="286"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Poppins" pitchFamily="2" charset="77"/>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eo2eMKmKB3MHLT7W76c/4NlF4X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anor powers" initials="" lastIdx="1" clrIdx="0"/>
  <p:cmAuthor id="1" name="Mark Dambro" initials="" lastIdx="2" clrIdx="1"/>
  <p:cmAuthor id="2" name="Dennis Ferry" initials="DF" lastIdx="3" clrIdx="2">
    <p:extLst>
      <p:ext uri="{19B8F6BF-5375-455C-9EA6-DF929625EA0E}">
        <p15:presenceInfo xmlns:p15="http://schemas.microsoft.com/office/powerpoint/2012/main" userId="39a231c660f8c3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3FFF"/>
    <a:srgbClr val="CFD6EA"/>
    <a:srgbClr val="E7E7E7"/>
    <a:srgbClr val="CBD9EB"/>
    <a:srgbClr val="97B1D6"/>
    <a:srgbClr val="CCD9EA"/>
    <a:srgbClr val="97B1D5"/>
    <a:srgbClr val="4371C2"/>
    <a:srgbClr val="105392"/>
    <a:srgbClr val="00A0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6A0A20-D410-43FA-B043-CCE2FC0E9C4C}">
  <a:tblStyle styleId="{046A0A20-D410-43FA-B043-CCE2FC0E9C4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5E71147-1C37-442D-B151-D323DD49C95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3625939-D168-4905-A7B1-559497D951C3}"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5B45BBB-D23D-4A98-B829-B955A5FFCE52}" styleName="Table_3">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p:restoredTop sz="91352"/>
  </p:normalViewPr>
  <p:slideViewPr>
    <p:cSldViewPr snapToGrid="0" snapToObjects="1">
      <p:cViewPr varScale="1">
        <p:scale>
          <a:sx n="95" d="100"/>
          <a:sy n="95" d="100"/>
        </p:scale>
        <p:origin x="1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cf6637f3f_0_2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ecf6637f3f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cf6637f3f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cf6637f3f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ecf6637f3f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1" name="Google Shape;1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ecf6637f3f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ecf6637f3f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gecf6637f3f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cf6637f3f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cf6637f3f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ecf6637f3f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78508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cf6637f3f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cf6637f3f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0" name="Google Shape;200;gecf6637f3f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ee6113f0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eee6113f0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eee6113f0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ecf6637f3f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ecf6637f3f_0_1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ecf6637f3f_0_1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2" name="Google Shape;23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ecf6637f3f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ecf6637f3f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1" name="Google Shape;241;gecf6637f3f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cf6637f3f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cf6637f3f_0_1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ecf6637f3f_0_1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cf6637f3f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cf6637f3f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gecf6637f3f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cf6637f3f_0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ecf6637f3f_0_1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ecf6637f3f_0_1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cf6637f3f_0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cf6637f3f_0_1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gecf6637f3f_0_19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567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cf6637f3f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cf6637f3f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ecf6637f3f_0_2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cf6637f3f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cf6637f3f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5" name="Google Shape;335;gecf6637f3f_0_2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cf6637f3f_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cf6637f3f_0_2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ecf6637f3f_0_2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cf6637f3f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cf6637f3f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ecf6637f3f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cf6637f3f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cf6637f3f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ecf6637f3f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cf6637f3f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cf6637f3f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ecf6637f3f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cf6637f3f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cf6637f3f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ecf6637f3f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cf6637f3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cf6637f3f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ecf6637f3f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837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071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0" name="Google Shape;3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14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6" name="Google Shape;3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1400" b="1">
                <a:latin typeface="Poppins" pitchFamily="2" charset="77"/>
                <a:cs typeface="Poppins" pitchFamily="2" charset="77"/>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7" name="Google Shape;3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8" name="Google Shape;3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1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39" name="Google Shape;3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0" name="Google Shape;4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5" name="Google Shape;45;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1400">
                <a:solidFill>
                  <a:srgbClr val="888888"/>
                </a:solidFill>
                <a:latin typeface="Poppins" pitchFamily="2" charset="77"/>
                <a:cs typeface="Poppins" pitchFamily="2" charset="77"/>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1400">
                <a:latin typeface="Poppins" pitchFamily="2" charset="77"/>
                <a:cs typeface="Poppins" pitchFamily="2" charset="77"/>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400">
                <a:latin typeface="Poppins" pitchFamily="2" charset="77"/>
                <a:cs typeface="Poppins" pitchFamily="2" charset="77"/>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9"/>
          <p:cNvSpPr>
            <a:spLocks noGrp="1"/>
          </p:cNvSpPr>
          <p:nvPr>
            <p:ph type="pic" idx="2"/>
          </p:nvPr>
        </p:nvSpPr>
        <p:spPr>
          <a:xfrm>
            <a:off x="5183188" y="987425"/>
            <a:ext cx="6172200" cy="4873625"/>
          </a:xfrm>
          <a:prstGeom prst="rect">
            <a:avLst/>
          </a:prstGeom>
          <a:noFill/>
          <a:ln>
            <a:noFill/>
          </a:ln>
        </p:spPr>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400">
                <a:latin typeface="Poppins" pitchFamily="2" charset="77"/>
                <a:cs typeface="Poppins" pitchFamily="2" charset="77"/>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400">
                <a:latin typeface="Poppins" pitchFamily="2" charset="77"/>
                <a:cs typeface="Poppins" pitchFamily="2" charset="77"/>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Poppins" pitchFamily="2" charset="77"/>
                <a:cs typeface="Poppins" pitchFamily="2" charset="77"/>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dirty="0"/>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itchFamily="2" charset="77"/>
          <a:ea typeface="Poppins" pitchFamily="2" charset="77"/>
          <a:cs typeface="Poppins" pitchFamily="2" charset="77"/>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rm.com/insights/the-journey-to-a-sustainable-business-navigating-the-road-ahea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manet.org/articles/leadership-throughout-an-organization-promotes-sustainable-succ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ri.org/sswo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ri.org/sswo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ghgprotocol.org/blog/you-too-can-master-value-chain-emissio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wri.org/sswo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rawdown.org/publications/climate-solutions-at-wor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ibm.com/thought-leadership/institute-business-value/report/sustainability-consumer-research"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supplychain.edf.org/resources/build-a-sustainability-plan-101-set-meaningful-goal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sciencebasedtargets.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5h6ynoq8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erm.com/insights/the-journey-to-a-sustainable-business-navigating-the-road-ahea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05B37-8C7D-0C47-9689-B6CF212196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pic>
        <p:nvPicPr>
          <p:cNvPr id="4" name="Picture 3">
            <a:extLst>
              <a:ext uri="{FF2B5EF4-FFF2-40B4-BE49-F238E27FC236}">
                <a16:creationId xmlns:a16="http://schemas.microsoft.com/office/drawing/2014/main" id="{1B8A2917-E5D8-5D42-9C69-B58A3F7F8AAD}"/>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78A7D1DA-FA87-9844-8D31-4DF4F54B0B40}"/>
              </a:ext>
            </a:extLst>
          </p:cNvPr>
          <p:cNvGrpSpPr/>
          <p:nvPr/>
        </p:nvGrpSpPr>
        <p:grpSpPr>
          <a:xfrm>
            <a:off x="2051241" y="2690479"/>
            <a:ext cx="8089517" cy="1226370"/>
            <a:chOff x="2051242" y="2820109"/>
            <a:chExt cx="8089517" cy="1226370"/>
          </a:xfrm>
        </p:grpSpPr>
        <p:sp>
          <p:nvSpPr>
            <p:cNvPr id="6" name="Text Placeholder 6">
              <a:extLst>
                <a:ext uri="{FF2B5EF4-FFF2-40B4-BE49-F238E27FC236}">
                  <a16:creationId xmlns:a16="http://schemas.microsoft.com/office/drawing/2014/main" id="{6F00430F-3BD3-8D44-A4EA-5A454C722181}"/>
                </a:ext>
              </a:extLst>
            </p:cNvPr>
            <p:cNvSpPr txBox="1">
              <a:spLocks/>
            </p:cNvSpPr>
            <p:nvPr/>
          </p:nvSpPr>
          <p:spPr>
            <a:xfrm>
              <a:off x="2051242" y="2820109"/>
              <a:ext cx="8089517" cy="564257"/>
            </a:xfrm>
            <a:prstGeom prst="rect">
              <a:avLst/>
            </a:prstGeom>
            <a:noFill/>
            <a:ln>
              <a:noFill/>
            </a:ln>
          </p:spPr>
          <p:txBody>
            <a:bodyPr spcFirstLastPara="1" wrap="square" lIns="50800" tIns="50800" rIns="50800" bIns="50800" anchor="ctr" anchorCtr="0">
              <a:spAutoFit/>
            </a:bodyPr>
            <a:lstStyle>
              <a:defPPr marR="0" lvl="0" algn="l" rtl="0">
                <a:lnSpc>
                  <a:spcPct val="100000"/>
                </a:lnSpc>
                <a:spcBef>
                  <a:spcPts val="0"/>
                </a:spcBef>
                <a:spcAft>
                  <a:spcPts val="0"/>
                </a:spcAft>
              </a:defPPr>
              <a:lvl1pPr marL="228600" marR="0" lvl="0" indent="-114300" algn="ctr" rtl="0">
                <a:lnSpc>
                  <a:spcPct val="100000"/>
                </a:lnSpc>
                <a:spcBef>
                  <a:spcPts val="0"/>
                </a:spcBef>
                <a:spcAft>
                  <a:spcPts val="0"/>
                </a:spcAft>
                <a:buClr>
                  <a:srgbClr val="5E5E5E"/>
                </a:buClr>
                <a:buSzPts val="6000"/>
                <a:buFont typeface="Poppins"/>
                <a:buNone/>
                <a:defRPr sz="3000" b="1" i="0" u="none" strike="noStrike" cap="none">
                  <a:solidFill>
                    <a:srgbClr val="5E5E5E"/>
                  </a:solidFill>
                  <a:latin typeface="Poppins"/>
                  <a:ea typeface="Poppins"/>
                  <a:cs typeface="Poppins"/>
                  <a:sym typeface="Poppins"/>
                </a:defRPr>
              </a:lvl1pPr>
              <a:lvl2pPr marL="457200" marR="0" lvl="1"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2pPr>
              <a:lvl3pPr marL="685800" marR="0" lvl="2"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3pPr>
              <a:lvl4pPr marL="914400" marR="0" lvl="3"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4pPr>
              <a:lvl5pPr marL="1143000" marR="0" lvl="4"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5pPr>
              <a:lvl6pPr marL="1371600" marR="0" lvl="5"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6pPr>
              <a:lvl7pPr marL="1600200" marR="0" lvl="6"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7pPr>
              <a:lvl8pPr marL="1828800" marR="0" lvl="7"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8pPr>
              <a:lvl9pPr marL="2057400" marR="0" lvl="8"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9pPr>
            </a:lstStyle>
            <a:p>
              <a:pPr marL="228600" marR="0" lvl="0" indent="-114300" algn="ctr" defTabSz="914400" rtl="0" eaLnBrk="1" fontAlgn="auto" latinLnBrk="0" hangingPunct="1">
                <a:lnSpc>
                  <a:spcPct val="100000"/>
                </a:lnSpc>
                <a:spcBef>
                  <a:spcPts val="0"/>
                </a:spcBef>
                <a:spcAft>
                  <a:spcPts val="0"/>
                </a:spcAft>
                <a:buClr>
                  <a:srgbClr val="5E5E5E"/>
                </a:buClr>
                <a:buSzPts val="6000"/>
                <a:buFont typeface="Poppins"/>
                <a:buNone/>
                <a:tabLst/>
                <a:defRPr/>
              </a:pPr>
              <a:r>
                <a:rPr kumimoji="0" lang="en-US" sz="3000" b="1" i="0" u="none" strike="noStrike" kern="0" cap="none" spc="0" normalizeH="0" baseline="0" noProof="0" dirty="0">
                  <a:ln>
                    <a:noFill/>
                  </a:ln>
                  <a:solidFill>
                    <a:srgbClr val="5E5E5E"/>
                  </a:solidFill>
                  <a:effectLst/>
                  <a:uLnTx/>
                  <a:uFillTx/>
                  <a:latin typeface="Poppins"/>
                  <a:cs typeface="Poppins"/>
                  <a:sym typeface="Poppins"/>
                </a:rPr>
                <a:t>Personal Action Plan Template</a:t>
              </a:r>
            </a:p>
          </p:txBody>
        </p:sp>
        <p:sp>
          <p:nvSpPr>
            <p:cNvPr id="7" name="Text Placeholder 8">
              <a:extLst>
                <a:ext uri="{FF2B5EF4-FFF2-40B4-BE49-F238E27FC236}">
                  <a16:creationId xmlns:a16="http://schemas.microsoft.com/office/drawing/2014/main" id="{71EC5391-5B2A-724E-9BF0-7E4E537D70A1}"/>
                </a:ext>
              </a:extLst>
            </p:cNvPr>
            <p:cNvSpPr txBox="1">
              <a:spLocks/>
            </p:cNvSpPr>
            <p:nvPr/>
          </p:nvSpPr>
          <p:spPr>
            <a:xfrm>
              <a:off x="2051242" y="3519155"/>
              <a:ext cx="8089517" cy="527324"/>
            </a:xfrm>
            <a:prstGeom prst="rect">
              <a:avLst/>
            </a:prstGeom>
            <a:noFill/>
            <a:ln>
              <a:noFill/>
            </a:ln>
          </p:spPr>
          <p:txBody>
            <a:bodyPr spcFirstLastPara="1" wrap="square" lIns="50800" tIns="50800" rIns="50800" bIns="50800" anchor="ctr" anchorCtr="0">
              <a:spAutoFit/>
            </a:bodyPr>
            <a:lstStyle>
              <a:defPPr marR="0" lvl="0" algn="l" rtl="0">
                <a:lnSpc>
                  <a:spcPct val="100000"/>
                </a:lnSpc>
                <a:spcBef>
                  <a:spcPts val="0"/>
                </a:spcBef>
                <a:spcAft>
                  <a:spcPts val="0"/>
                </a:spcAft>
              </a:defPPr>
              <a:lvl1pPr marL="228600" marR="0" lvl="0" indent="-114300" algn="ctr" rtl="0">
                <a:lnSpc>
                  <a:spcPct val="120000"/>
                </a:lnSpc>
                <a:spcBef>
                  <a:spcPts val="0"/>
                </a:spcBef>
                <a:spcAft>
                  <a:spcPts val="0"/>
                </a:spcAft>
                <a:buClr>
                  <a:srgbClr val="5E5E5E"/>
                </a:buClr>
                <a:buSzPts val="4600"/>
                <a:buFont typeface="Poppins"/>
                <a:buNone/>
                <a:defRPr sz="2300" b="1" i="0" u="none" strike="noStrike" cap="none">
                  <a:solidFill>
                    <a:srgbClr val="5E5E5E"/>
                  </a:solidFill>
                  <a:latin typeface="Poppins"/>
                  <a:ea typeface="Poppins"/>
                  <a:cs typeface="Poppins"/>
                  <a:sym typeface="Poppins"/>
                </a:defRPr>
              </a:lvl1pPr>
              <a:lvl2pPr marL="457200" marR="0" lvl="1"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2pPr>
              <a:lvl3pPr marL="685800" marR="0" lvl="2"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3pPr>
              <a:lvl4pPr marL="914400" marR="0" lvl="3"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4pPr>
              <a:lvl5pPr marL="1143000" marR="0" lvl="4"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5pPr>
              <a:lvl6pPr marL="1371600" marR="0" lvl="5"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6pPr>
              <a:lvl7pPr marL="1600200" marR="0" lvl="6"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7pPr>
              <a:lvl8pPr marL="1828800" marR="0" lvl="7"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8pPr>
              <a:lvl9pPr marL="2057400" marR="0" lvl="8" indent="-171450" algn="l" rtl="0">
                <a:lnSpc>
                  <a:spcPct val="100000"/>
                </a:lnSpc>
                <a:spcBef>
                  <a:spcPts val="1613"/>
                </a:spcBef>
                <a:spcAft>
                  <a:spcPts val="0"/>
                </a:spcAft>
                <a:buClr>
                  <a:srgbClr val="004694"/>
                </a:buClr>
                <a:buSzPts val="1800"/>
                <a:buFont typeface="Arial"/>
                <a:buChar char="•"/>
                <a:defRPr sz="2700" b="0" i="0" u="none" strike="noStrike" cap="none">
                  <a:solidFill>
                    <a:srgbClr val="004694"/>
                  </a:solidFill>
                  <a:latin typeface="Arial"/>
                  <a:ea typeface="Arial"/>
                  <a:cs typeface="Arial"/>
                  <a:sym typeface="Arial"/>
                </a:defRPr>
              </a:lvl9pPr>
            </a:lstStyle>
            <a:p>
              <a:pPr marL="228600" marR="0" lvl="0" indent="-114300" algn="ctr" defTabSz="914400" rtl="0" eaLnBrk="1" fontAlgn="auto" latinLnBrk="0" hangingPunct="1">
                <a:lnSpc>
                  <a:spcPct val="120000"/>
                </a:lnSpc>
                <a:spcBef>
                  <a:spcPts val="0"/>
                </a:spcBef>
                <a:spcAft>
                  <a:spcPts val="0"/>
                </a:spcAft>
                <a:buClr>
                  <a:srgbClr val="5E5E5E"/>
                </a:buClr>
                <a:buSzPts val="4600"/>
                <a:buFont typeface="Poppins"/>
                <a:buNone/>
                <a:tabLst/>
                <a:defRPr/>
              </a:pPr>
              <a:r>
                <a:rPr kumimoji="0" lang="en-US" sz="2300" b="1" i="0" u="none" strike="noStrike" kern="0" cap="none" spc="0" normalizeH="0" baseline="0" noProof="0" dirty="0">
                  <a:ln>
                    <a:noFill/>
                  </a:ln>
                  <a:solidFill>
                    <a:srgbClr val="5E5E5E"/>
                  </a:solidFill>
                  <a:effectLst/>
                  <a:uLnTx/>
                  <a:uFillTx/>
                  <a:latin typeface="Poppins"/>
                  <a:cs typeface="Poppins"/>
                  <a:sym typeface="Poppins"/>
                </a:rPr>
                <a:t>Instructions &amp; Exercises</a:t>
              </a:r>
            </a:p>
          </p:txBody>
        </p:sp>
      </p:grpSp>
    </p:spTree>
    <p:extLst>
      <p:ext uri="{BB962C8B-B14F-4D97-AF65-F5344CB8AC3E}">
        <p14:creationId xmlns:p14="http://schemas.microsoft.com/office/powerpoint/2010/main" val="107768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t>aseline i</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nterview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otes</a:t>
            </a:r>
            <a:endParaRPr sz="4000" dirty="0"/>
          </a:p>
        </p:txBody>
      </p:sp>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Poppins" pitchFamily="2" charset="77"/>
                <a:cs typeface="Poppins" pitchFamily="2" charset="77"/>
              </a:rPr>
              <a:t>10</a:t>
            </a:fld>
            <a:endParaRPr>
              <a:latin typeface="Poppins" pitchFamily="2" charset="77"/>
              <a:cs typeface="Poppins" pitchFamily="2" charset="77"/>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form burning things) is the main one in this second category.</a:t>
            </a:r>
          </a:p>
        </p:txBody>
      </p:sp>
      <p:graphicFrame>
        <p:nvGraphicFramePr>
          <p:cNvPr id="7" name="Google Shape;168;p6">
            <a:extLst>
              <a:ext uri="{FF2B5EF4-FFF2-40B4-BE49-F238E27FC236}">
                <a16:creationId xmlns:a16="http://schemas.microsoft.com/office/drawing/2014/main" id="{C86433C5-7FFD-D343-9F5F-B60C0C6844C7}"/>
              </a:ext>
            </a:extLst>
          </p:cNvPr>
          <p:cNvGraphicFramePr/>
          <p:nvPr>
            <p:extLst>
              <p:ext uri="{D42A27DB-BD31-4B8C-83A1-F6EECF244321}">
                <p14:modId xmlns:p14="http://schemas.microsoft.com/office/powerpoint/2010/main" val="3892613596"/>
              </p:ext>
            </p:extLst>
          </p:nvPr>
        </p:nvGraphicFramePr>
        <p:xfrm>
          <a:off x="838199"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latin typeface="Poppins" pitchFamily="2" charset="77"/>
                          <a:cs typeface="Poppins" pitchFamily="2" charset="77"/>
                          <a:sym typeface="Calibri"/>
                        </a:rPr>
                        <a:t>&lt;Person/Title C&gt;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latin typeface="Poppins" pitchFamily="2" charset="77"/>
                          <a:cs typeface="Poppins" pitchFamily="2" charset="77"/>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Poppins" pitchFamily="2" charset="77"/>
                          <a:cs typeface="Poppins" pitchFamily="2" charset="77"/>
                        </a:rPr>
                        <a:t>And in five years?</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are our organization’s greatest contributions to human-caused climate change</a:t>
                      </a:r>
                      <a:r>
                        <a:rPr lang="en-US" sz="1200" u="none" strike="noStrike" cap="none" baseline="30000" dirty="0">
                          <a:solidFill>
                            <a:schemeClr val="dk1"/>
                          </a:solidFill>
                          <a:latin typeface="Poppins" pitchFamily="2" charset="77"/>
                          <a:cs typeface="Poppins" pitchFamily="2" charset="77"/>
                        </a:rPr>
                        <a:t>1</a:t>
                      </a:r>
                      <a:r>
                        <a:rPr lang="en-US" sz="1200" u="none" strike="noStrike" cap="none" dirty="0">
                          <a:solidFill>
                            <a:schemeClr val="dk1"/>
                          </a:solidFill>
                          <a:latin typeface="Poppins" pitchFamily="2" charset="77"/>
                          <a:cs typeface="Poppins" pitchFamily="2" charset="77"/>
                        </a:rPr>
                        <a:t>?</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Poppins" pitchFamily="2" charset="77"/>
                          <a:ea typeface="+mn-ea"/>
                          <a:cs typeface="Poppins" pitchFamily="2" charset="77"/>
                          <a:sym typeface="Arial"/>
                        </a:rPr>
                        <a:t>What else would you like to see our organization do to combat human-caused climate change? </a:t>
                      </a:r>
                      <a:endParaRPr sz="12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948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ecf6637f3f_0_9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Poppins" pitchFamily="2" charset="77"/>
                <a:cs typeface="Poppins" pitchFamily="2" charset="77"/>
              </a:rPr>
              <a:t>Exercise 3: Identify current </a:t>
            </a:r>
            <a:r>
              <a:rPr lang="en-US" dirty="0"/>
              <a:t>a</a:t>
            </a:r>
            <a:r>
              <a:rPr lang="en-US" dirty="0">
                <a:latin typeface="Poppins" pitchFamily="2" charset="77"/>
                <a:cs typeface="Poppins" pitchFamily="2" charset="77"/>
              </a:rPr>
              <a:t>ttitude(s) to climate change within your </a:t>
            </a:r>
            <a:r>
              <a:rPr lang="en-US" dirty="0"/>
              <a:t>o</a:t>
            </a:r>
            <a:r>
              <a:rPr lang="en-US" dirty="0">
                <a:latin typeface="Poppins" pitchFamily="2" charset="77"/>
                <a:cs typeface="Poppins" pitchFamily="2" charset="77"/>
              </a:rPr>
              <a:t>rganization</a:t>
            </a:r>
            <a:endParaRPr dirty="0">
              <a:latin typeface="Poppins" pitchFamily="2" charset="77"/>
              <a:cs typeface="Poppins" pitchFamily="2" charset="77"/>
            </a:endParaRPr>
          </a:p>
        </p:txBody>
      </p:sp>
      <p:sp>
        <p:nvSpPr>
          <p:cNvPr id="176" name="Google Shape;176;gecf6637f3f_0_9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nSpc>
                <a:spcPct val="12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Understanding where your organization starts is essential to identifying the best opportunities for action, and how to communicate internally with key decision makers.</a:t>
            </a:r>
            <a:endParaRPr sz="1400" dirty="0">
              <a:latin typeface="Poppins" pitchFamily="2" charset="77"/>
              <a:cs typeface="Poppins" pitchFamily="2" charset="77"/>
            </a:endParaRPr>
          </a:p>
          <a:p>
            <a:pPr marL="171450" indent="-184150">
              <a:lnSpc>
                <a:spcPct val="125000"/>
              </a:lnSpc>
              <a:spcBef>
                <a:spcPts val="0"/>
              </a:spcBef>
              <a:buSzPts val="1400"/>
            </a:pPr>
            <a:endParaRPr sz="8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Read the five approaches to sustainability and their indicators on the following slide.  Listen for these in your conversations within your organization.  </a:t>
            </a:r>
            <a:endParaRPr sz="1400" dirty="0">
              <a:latin typeface="Poppins" pitchFamily="2" charset="77"/>
              <a:cs typeface="Poppins" pitchFamily="2" charset="77"/>
              <a:sym typeface="Arial"/>
            </a:endParaRPr>
          </a:p>
          <a:p>
            <a:pPr marL="171450" indent="-184150">
              <a:lnSpc>
                <a:spcPct val="125000"/>
              </a:lnSpc>
              <a:spcBef>
                <a:spcPts val="0"/>
              </a:spcBef>
              <a:buSzPts val="1400"/>
            </a:pPr>
            <a:endParaRPr sz="800" dirty="0">
              <a:latin typeface="Poppins" pitchFamily="2" charset="77"/>
              <a:cs typeface="Poppins" pitchFamily="2" charset="77"/>
              <a:sym typeface="Arial"/>
            </a:endParaRPr>
          </a:p>
          <a:p>
            <a:pPr marL="171450" indent="-184150">
              <a:lnSpc>
                <a:spcPct val="125000"/>
              </a:lnSpc>
              <a:spcBef>
                <a:spcPts val="0"/>
              </a:spcBef>
              <a:buSzPts val="1400"/>
            </a:pPr>
            <a:r>
              <a:rPr lang="en-US" sz="1400" dirty="0">
                <a:latin typeface="Poppins" pitchFamily="2" charset="77"/>
                <a:cs typeface="Poppins" pitchFamily="2" charset="77"/>
              </a:rPr>
              <a:t>In column 3, identify your organization’s main approach.  Different people inside your organization may have different approaches: you can also include these in column three.  </a:t>
            </a:r>
            <a:endParaRPr sz="1400" dirty="0">
              <a:latin typeface="Poppins" pitchFamily="2" charset="77"/>
              <a:cs typeface="Poppins" pitchFamily="2" charset="77"/>
            </a:endParaRPr>
          </a:p>
          <a:p>
            <a:pPr marL="171450" indent="-184150">
              <a:lnSpc>
                <a:spcPct val="125000"/>
              </a:lnSpc>
              <a:spcBef>
                <a:spcPts val="0"/>
              </a:spcBef>
              <a:buSzPts val="1400"/>
            </a:pPr>
            <a:endParaRPr sz="800" dirty="0">
              <a:latin typeface="Poppins" pitchFamily="2" charset="77"/>
              <a:cs typeface="Poppins" pitchFamily="2" charset="77"/>
            </a:endParaRPr>
          </a:p>
          <a:p>
            <a:pPr marL="171450" indent="-184150">
              <a:lnSpc>
                <a:spcPct val="125000"/>
              </a:lnSpc>
              <a:spcBef>
                <a:spcPts val="0"/>
              </a:spcBef>
              <a:buSzPts val="1400"/>
            </a:pPr>
            <a:r>
              <a:rPr lang="en-US" sz="1400" dirty="0">
                <a:latin typeface="Poppins" pitchFamily="2" charset="77"/>
                <a:cs typeface="Poppins" pitchFamily="2" charset="77"/>
              </a:rPr>
              <a:t>To go even further you could also research and include your main competitors.</a:t>
            </a:r>
            <a:endParaRPr sz="1400" dirty="0">
              <a:latin typeface="Poppins" pitchFamily="2" charset="77"/>
              <a:cs typeface="Poppins" pitchFamily="2" charset="77"/>
            </a:endParaRPr>
          </a:p>
          <a:p>
            <a:pPr marL="171450" indent="-184150">
              <a:lnSpc>
                <a:spcPct val="125000"/>
              </a:lnSpc>
              <a:spcBef>
                <a:spcPts val="0"/>
              </a:spcBef>
              <a:buSzPts val="1400"/>
            </a:pPr>
            <a:endParaRPr sz="1400" dirty="0">
              <a:latin typeface="Poppins" pitchFamily="2" charset="77"/>
              <a:cs typeface="Poppins" pitchFamily="2" charset="77"/>
            </a:endParaRPr>
          </a:p>
          <a:p>
            <a:pPr marL="0" lvl="0" indent="0" algn="l" rtl="0">
              <a:spcBef>
                <a:spcPts val="1000"/>
              </a:spcBef>
              <a:spcAft>
                <a:spcPts val="0"/>
              </a:spcAft>
              <a:buNone/>
            </a:pPr>
            <a:endParaRPr sz="1400" dirty="0">
              <a:latin typeface="Poppins" pitchFamily="2" charset="77"/>
              <a:cs typeface="Poppins" pitchFamily="2" charset="77"/>
            </a:endParaRPr>
          </a:p>
        </p:txBody>
      </p:sp>
      <p:sp>
        <p:nvSpPr>
          <p:cNvPr id="177" name="Google Shape;177;gecf6637f3f_0_9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7" name="Google Shape;114;gecf6637f3f_0_49">
            <a:extLst>
              <a:ext uri="{FF2B5EF4-FFF2-40B4-BE49-F238E27FC236}">
                <a16:creationId xmlns:a16="http://schemas.microsoft.com/office/drawing/2014/main" id="{D9ED66B6-5E81-5747-8CE5-2D4C7CD0CCF1}"/>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7"/>
          <p:cNvSpPr txBox="1">
            <a:spLocks noGrp="1"/>
          </p:cNvSpPr>
          <p:nvPr>
            <p:ph type="title"/>
          </p:nvPr>
        </p:nvSpPr>
        <p:spPr>
          <a:xfrm>
            <a:off x="648016" y="365125"/>
            <a:ext cx="11071744"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Organizational attitude to climate </a:t>
            </a:r>
            <a:r>
              <a:rPr lang="en-US" dirty="0"/>
              <a:t>c</a:t>
            </a:r>
            <a:r>
              <a:rPr lang="en-US" sz="4000" dirty="0">
                <a:latin typeface="Poppins" pitchFamily="2" charset="77"/>
                <a:cs typeface="Poppins" pitchFamily="2" charset="77"/>
              </a:rPr>
              <a:t>hange</a:t>
            </a:r>
            <a:endParaRPr sz="4000" dirty="0">
              <a:latin typeface="Poppins" pitchFamily="2" charset="77"/>
              <a:cs typeface="Poppins" pitchFamily="2" charset="77"/>
            </a:endParaRPr>
          </a:p>
        </p:txBody>
      </p:sp>
      <p:graphicFrame>
        <p:nvGraphicFramePr>
          <p:cNvPr id="184" name="Google Shape;184;p7"/>
          <p:cNvGraphicFramePr/>
          <p:nvPr>
            <p:extLst>
              <p:ext uri="{D42A27DB-BD31-4B8C-83A1-F6EECF244321}">
                <p14:modId xmlns:p14="http://schemas.microsoft.com/office/powerpoint/2010/main" val="3107709877"/>
              </p:ext>
            </p:extLst>
          </p:nvPr>
        </p:nvGraphicFramePr>
        <p:xfrm>
          <a:off x="655318" y="1273371"/>
          <a:ext cx="10977257" cy="5242620"/>
        </p:xfrm>
        <a:graphic>
          <a:graphicData uri="http://schemas.openxmlformats.org/drawingml/2006/table">
            <a:tbl>
              <a:tblPr firstRow="1" bandRow="1">
                <a:tableStyleId>{6E25E649-3F16-4E02-A733-19D2CDBF48F0}</a:tableStyleId>
              </a:tblPr>
              <a:tblGrid>
                <a:gridCol w="1761354">
                  <a:extLst>
                    <a:ext uri="{9D8B030D-6E8A-4147-A177-3AD203B41FA5}">
                      <a16:colId xmlns:a16="http://schemas.microsoft.com/office/drawing/2014/main" val="20000"/>
                    </a:ext>
                  </a:extLst>
                </a:gridCol>
                <a:gridCol w="7409087">
                  <a:extLst>
                    <a:ext uri="{9D8B030D-6E8A-4147-A177-3AD203B41FA5}">
                      <a16:colId xmlns:a16="http://schemas.microsoft.com/office/drawing/2014/main" val="20001"/>
                    </a:ext>
                  </a:extLst>
                </a:gridCol>
                <a:gridCol w="1806816">
                  <a:extLst>
                    <a:ext uri="{9D8B030D-6E8A-4147-A177-3AD203B41FA5}">
                      <a16:colId xmlns:a16="http://schemas.microsoft.com/office/drawing/2014/main" val="20002"/>
                    </a:ext>
                  </a:extLst>
                </a:gridCol>
              </a:tblGrid>
              <a:tr h="491197">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Attitudes to c</a:t>
                      </a:r>
                      <a:r>
                        <a:rPr lang="en-US" b="1" dirty="0">
                          <a:solidFill>
                            <a:schemeClr val="tx1"/>
                          </a:solidFill>
                          <a:latin typeface="Poppins" pitchFamily="2" charset="77"/>
                          <a:cs typeface="Poppins" pitchFamily="2" charset="77"/>
                        </a:rPr>
                        <a:t>limate change</a:t>
                      </a:r>
                      <a:endParaRPr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How organizations within each category think/act regarding sustainability</a:t>
                      </a:r>
                      <a:endParaRPr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b="1" u="none" strike="noStrike" cap="none" dirty="0">
                          <a:solidFill>
                            <a:schemeClr val="tx1"/>
                          </a:solidFill>
                          <a:latin typeface="Poppins" pitchFamily="2" charset="77"/>
                          <a:cs typeface="Poppins" pitchFamily="2" charset="77"/>
                          <a:sym typeface="Calibri"/>
                        </a:rPr>
                        <a:t>Select for your organization</a:t>
                      </a:r>
                      <a:endParaRPr b="1" u="none" strike="noStrike" cap="none" dirty="0">
                        <a:solidFill>
                          <a:schemeClr val="tx1"/>
                        </a:solidFill>
                        <a:latin typeface="Poppins" pitchFamily="2" charset="77"/>
                        <a:cs typeface="Poppins" pitchFamily="2" charset="77"/>
                      </a:endParaRPr>
                    </a:p>
                  </a:txBody>
                  <a:tcPr marL="68575" marR="68575" marT="45725" marB="45725">
                    <a:solidFill>
                      <a:srgbClr val="97B1D6"/>
                    </a:solidFill>
                  </a:tcPr>
                </a:tc>
                <a:extLst>
                  <a:ext uri="{0D108BD9-81ED-4DB2-BD59-A6C34878D82A}">
                    <a16:rowId xmlns:a16="http://schemas.microsoft.com/office/drawing/2014/main" val="10000"/>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dirty="0">
                          <a:solidFill>
                            <a:schemeClr val="tx1"/>
                          </a:solidFill>
                          <a:latin typeface="Poppins" pitchFamily="2" charset="77"/>
                          <a:cs typeface="Poppins" pitchFamily="2" charset="77"/>
                          <a:sym typeface="Calibri"/>
                        </a:rPr>
                        <a:t>Compliance</a:t>
                      </a:r>
                      <a:r>
                        <a:rPr lang="en-US" sz="1200" dirty="0">
                          <a:solidFill>
                            <a:schemeClr val="tx1"/>
                          </a:solidFill>
                          <a:latin typeface="Poppins" pitchFamily="2" charset="77"/>
                          <a:cs typeface="Poppins" pitchFamily="2" charset="77"/>
                        </a:rPr>
                        <a:t>-d</a:t>
                      </a:r>
                      <a:r>
                        <a:rPr lang="en-US" sz="1200" b="0" u="none" strike="noStrike" cap="none" dirty="0">
                          <a:solidFill>
                            <a:schemeClr val="tx1"/>
                          </a:solidFill>
                          <a:latin typeface="Poppins" pitchFamily="2" charset="77"/>
                          <a:cs typeface="Poppins" pitchFamily="2" charset="77"/>
                          <a:sym typeface="Calibri"/>
                        </a:rPr>
                        <a:t>riven</a:t>
                      </a:r>
                      <a:endParaRPr sz="120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chemeClr val="tx1"/>
                          </a:solidFill>
                          <a:latin typeface="Poppins" pitchFamily="2" charset="77"/>
                          <a:cs typeface="Poppins" pitchFamily="2" charset="77"/>
                        </a:rPr>
                        <a:t>F</a:t>
                      </a:r>
                      <a:r>
                        <a:rPr lang="en-US" sz="1200" b="0" u="none" strike="noStrike" cap="none" dirty="0">
                          <a:solidFill>
                            <a:schemeClr val="tx1"/>
                          </a:solidFill>
                          <a:latin typeface="Poppins" pitchFamily="2" charset="77"/>
                          <a:cs typeface="Poppins" pitchFamily="2" charset="77"/>
                          <a:sym typeface="Calibri"/>
                        </a:rPr>
                        <a:t>ocus is on compliance/managing regulatory risks and meeting reporting requirements.</a:t>
                      </a:r>
                      <a:endParaRPr sz="1200" u="none" strike="noStrike" cap="none" dirty="0">
                        <a:solidFill>
                          <a:schemeClr val="tx1"/>
                        </a:solidFill>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Internal leadership typically from Environmental, Health and Safety professionals.</a:t>
                      </a:r>
                      <a:endParaRPr sz="1200" b="0" u="none" strike="noStrike" cap="none" dirty="0">
                        <a:solidFill>
                          <a:schemeClr val="tx1"/>
                        </a:solidFill>
                        <a:latin typeface="Poppins" pitchFamily="2" charset="77"/>
                        <a:cs typeface="Poppins" pitchFamily="2" charset="77"/>
                        <a:sym typeface="Calibri"/>
                      </a:endParaRPr>
                    </a:p>
                    <a:p>
                      <a:pPr marL="457200" marR="0" lvl="0" indent="0" algn="l" rtl="0">
                        <a:lnSpc>
                          <a:spcPct val="100000"/>
                        </a:lnSpc>
                        <a:spcBef>
                          <a:spcPts val="0"/>
                        </a:spcBef>
                        <a:spcAft>
                          <a:spcPts val="0"/>
                        </a:spcAft>
                        <a:buNone/>
                      </a:pPr>
                      <a:endParaRPr sz="1200" dirty="0">
                        <a:solidFill>
                          <a:schemeClr val="tx1"/>
                        </a:solidFill>
                        <a:latin typeface="Poppins" pitchFamily="2" charset="77"/>
                        <a:cs typeface="Poppins" pitchFamily="2" charset="77"/>
                      </a:endParaRPr>
                    </a:p>
                  </a:txBody>
                  <a:tcPr marL="68575" marR="68575" marT="45725" marB="45725"/>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1"/>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a:solidFill>
                            <a:schemeClr val="tx1"/>
                          </a:solidFill>
                          <a:latin typeface="Poppins" pitchFamily="2" charset="77"/>
                          <a:cs typeface="Poppins" pitchFamily="2" charset="77"/>
                          <a:sym typeface="Calibri"/>
                        </a:rPr>
                        <a:t>Stakeholder</a:t>
                      </a:r>
                      <a:r>
                        <a:rPr lang="en-US" sz="1200">
                          <a:solidFill>
                            <a:schemeClr val="tx1"/>
                          </a:solidFill>
                          <a:latin typeface="Poppins" pitchFamily="2" charset="77"/>
                          <a:cs typeface="Poppins" pitchFamily="2" charset="77"/>
                        </a:rPr>
                        <a:t>-d</a:t>
                      </a:r>
                      <a:r>
                        <a:rPr lang="en-US" sz="1200" b="0" u="none" strike="noStrike" cap="none">
                          <a:solidFill>
                            <a:schemeClr val="tx1"/>
                          </a:solidFill>
                          <a:latin typeface="Poppins" pitchFamily="2" charset="77"/>
                          <a:cs typeface="Poppins" pitchFamily="2" charset="77"/>
                          <a:sym typeface="Calibri"/>
                        </a:rPr>
                        <a:t>riven</a:t>
                      </a:r>
                      <a:endParaRPr sz="1200" u="none" strike="noStrike" cap="none">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chemeClr val="tx1"/>
                          </a:solidFill>
                          <a:latin typeface="Poppins" pitchFamily="2" charset="77"/>
                          <a:cs typeface="Poppins" pitchFamily="2" charset="77"/>
                        </a:rPr>
                        <a:t>F</a:t>
                      </a:r>
                      <a:r>
                        <a:rPr lang="en-US" sz="1200" b="0" u="none" strike="noStrike" cap="none" dirty="0">
                          <a:solidFill>
                            <a:schemeClr val="tx1"/>
                          </a:solidFill>
                          <a:latin typeface="Poppins" pitchFamily="2" charset="77"/>
                          <a:cs typeface="Poppins" pitchFamily="2" charset="77"/>
                          <a:sym typeface="Calibri"/>
                        </a:rPr>
                        <a:t>ocus is on avoiding/responding to external pressure (e.g., investors, customers, media).</a:t>
                      </a:r>
                      <a:endParaRPr sz="1200" u="none" strike="noStrike" cap="none" dirty="0">
                        <a:solidFill>
                          <a:schemeClr val="tx1"/>
                        </a:solidFill>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Internal leadership often comes from </a:t>
                      </a:r>
                      <a:r>
                        <a:rPr lang="en-US" sz="1200" dirty="0">
                          <a:solidFill>
                            <a:schemeClr val="tx1"/>
                          </a:solidFill>
                          <a:latin typeface="Poppins" pitchFamily="2" charset="77"/>
                          <a:cs typeface="Poppins" pitchFamily="2" charset="77"/>
                        </a:rPr>
                        <a:t>M</a:t>
                      </a:r>
                      <a:r>
                        <a:rPr lang="en-US" sz="1200" b="0" u="none" strike="noStrike" cap="none" dirty="0">
                          <a:solidFill>
                            <a:schemeClr val="tx1"/>
                          </a:solidFill>
                          <a:latin typeface="Poppins" pitchFamily="2" charset="77"/>
                          <a:cs typeface="Poppins" pitchFamily="2" charset="77"/>
                          <a:sym typeface="Calibri"/>
                        </a:rPr>
                        <a:t>arketing and </a:t>
                      </a:r>
                      <a:r>
                        <a:rPr lang="en-US" sz="1200" dirty="0">
                          <a:solidFill>
                            <a:schemeClr val="tx1"/>
                          </a:solidFill>
                          <a:latin typeface="Poppins" pitchFamily="2" charset="77"/>
                          <a:cs typeface="Poppins" pitchFamily="2" charset="77"/>
                        </a:rPr>
                        <a:t>C</a:t>
                      </a:r>
                      <a:r>
                        <a:rPr lang="en-US" sz="1200" b="0" u="none" strike="noStrike" cap="none" dirty="0">
                          <a:solidFill>
                            <a:schemeClr val="tx1"/>
                          </a:solidFill>
                          <a:latin typeface="Poppins" pitchFamily="2" charset="77"/>
                          <a:cs typeface="Poppins" pitchFamily="2" charset="77"/>
                          <a:sym typeface="Calibri"/>
                        </a:rPr>
                        <a:t>ommunications.</a:t>
                      </a:r>
                      <a:endParaRPr sz="1200" b="0" u="none" strike="noStrike" cap="none" dirty="0">
                        <a:solidFill>
                          <a:schemeClr val="tx1"/>
                        </a:solidFill>
                        <a:latin typeface="Poppins" pitchFamily="2" charset="77"/>
                        <a:cs typeface="Poppins" pitchFamily="2" charset="77"/>
                        <a:sym typeface="Calibri"/>
                      </a:endParaRPr>
                    </a:p>
                    <a:p>
                      <a:pPr marL="457200" marR="0" lvl="0" indent="0" algn="l" rtl="0">
                        <a:lnSpc>
                          <a:spcPct val="100000"/>
                        </a:lnSpc>
                        <a:spcBef>
                          <a:spcPts val="0"/>
                        </a:spcBef>
                        <a:spcAft>
                          <a:spcPts val="0"/>
                        </a:spcAft>
                        <a:buNone/>
                      </a:pPr>
                      <a:endParaRPr sz="1200" dirty="0">
                        <a:solidFill>
                          <a:schemeClr val="tx1"/>
                        </a:solidFill>
                        <a:latin typeface="Poppins" pitchFamily="2" charset="77"/>
                        <a:cs typeface="Poppins" pitchFamily="2" charset="77"/>
                      </a:endParaRPr>
                    </a:p>
                  </a:txBody>
                  <a:tcPr marL="68575" marR="68575" marT="45725" marB="45725"/>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2"/>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dirty="0">
                          <a:solidFill>
                            <a:schemeClr val="tx1"/>
                          </a:solidFill>
                          <a:latin typeface="Poppins" pitchFamily="2" charset="77"/>
                          <a:cs typeface="Poppins" pitchFamily="2" charset="77"/>
                          <a:sym typeface="Calibri"/>
                        </a:rPr>
                        <a:t>Risk</a:t>
                      </a:r>
                      <a:r>
                        <a:rPr lang="en-US" sz="1200" dirty="0">
                          <a:solidFill>
                            <a:schemeClr val="tx1"/>
                          </a:solidFill>
                          <a:latin typeface="Poppins" pitchFamily="2" charset="77"/>
                          <a:cs typeface="Poppins" pitchFamily="2" charset="77"/>
                        </a:rPr>
                        <a:t>-d</a:t>
                      </a:r>
                      <a:r>
                        <a:rPr lang="en-US" sz="1200" b="0" u="none" strike="noStrike" cap="none" dirty="0">
                          <a:solidFill>
                            <a:schemeClr val="tx1"/>
                          </a:solidFill>
                          <a:latin typeface="Poppins" pitchFamily="2" charset="77"/>
                          <a:cs typeface="Poppins" pitchFamily="2" charset="77"/>
                          <a:sym typeface="Calibri"/>
                        </a:rPr>
                        <a:t>riven</a:t>
                      </a:r>
                      <a:endParaRPr sz="120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chemeClr val="tx1"/>
                          </a:solidFill>
                          <a:latin typeface="Poppins" pitchFamily="2" charset="77"/>
                          <a:cs typeface="Poppins" pitchFamily="2" charset="77"/>
                        </a:rPr>
                        <a:t>Focus is </a:t>
                      </a:r>
                      <a:r>
                        <a:rPr lang="en-US" sz="1200" b="0" u="none" strike="noStrike" cap="none" dirty="0">
                          <a:solidFill>
                            <a:schemeClr val="tx1"/>
                          </a:solidFill>
                          <a:latin typeface="Poppins" pitchFamily="2" charset="77"/>
                          <a:cs typeface="Poppins" pitchFamily="2" charset="77"/>
                          <a:sym typeface="Calibri"/>
                        </a:rPr>
                        <a:t>on reducing climate/</a:t>
                      </a:r>
                      <a:r>
                        <a:rPr lang="en-US" sz="1200" dirty="0">
                          <a:solidFill>
                            <a:schemeClr val="tx1"/>
                          </a:solidFill>
                          <a:latin typeface="Poppins" pitchFamily="2" charset="77"/>
                          <a:cs typeface="Poppins" pitchFamily="2" charset="77"/>
                        </a:rPr>
                        <a:t>sustainability</a:t>
                      </a:r>
                      <a:r>
                        <a:rPr lang="en-US" sz="1200" b="0" u="none" strike="noStrike" cap="none" dirty="0">
                          <a:solidFill>
                            <a:schemeClr val="tx1"/>
                          </a:solidFill>
                          <a:latin typeface="Poppins" pitchFamily="2" charset="77"/>
                          <a:cs typeface="Poppins" pitchFamily="2" charset="77"/>
                          <a:sym typeface="Calibri"/>
                        </a:rPr>
                        <a:t> risks on existing operations.  </a:t>
                      </a:r>
                      <a:endParaRPr sz="1200" b="0" u="none" strike="noStrike" cap="none" dirty="0">
                        <a:solidFill>
                          <a:schemeClr val="tx1"/>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Finance and investor relations are often fully involved or leading the agenda.</a:t>
                      </a:r>
                      <a:endParaRPr sz="1200" b="0" u="none" strike="noStrike" cap="none" dirty="0">
                        <a:solidFill>
                          <a:schemeClr val="tx1"/>
                        </a:solidFill>
                        <a:latin typeface="Poppins" pitchFamily="2" charset="77"/>
                        <a:cs typeface="Poppins" pitchFamily="2" charset="77"/>
                        <a:sym typeface="Calibri"/>
                      </a:endParaRPr>
                    </a:p>
                    <a:p>
                      <a:pPr marL="0" marR="0" lvl="0" indent="0" algn="l" rtl="0">
                        <a:lnSpc>
                          <a:spcPct val="100000"/>
                        </a:lnSpc>
                        <a:spcBef>
                          <a:spcPts val="0"/>
                        </a:spcBef>
                        <a:spcAft>
                          <a:spcPts val="0"/>
                        </a:spcAft>
                        <a:buNone/>
                      </a:pPr>
                      <a:endParaRPr sz="1200" dirty="0">
                        <a:solidFill>
                          <a:schemeClr val="tx1"/>
                        </a:solidFill>
                        <a:latin typeface="Poppins" pitchFamily="2" charset="77"/>
                        <a:cs typeface="Poppins" pitchFamily="2" charset="77"/>
                      </a:endParaRPr>
                    </a:p>
                  </a:txBody>
                  <a:tcPr marL="68575" marR="68575" marT="45725" marB="45725"/>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3"/>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a:solidFill>
                            <a:schemeClr val="tx1"/>
                          </a:solidFill>
                          <a:latin typeface="Poppins" pitchFamily="2" charset="77"/>
                          <a:cs typeface="Poppins" pitchFamily="2" charset="77"/>
                          <a:sym typeface="Calibri"/>
                        </a:rPr>
                        <a:t>Growth</a:t>
                      </a:r>
                      <a:r>
                        <a:rPr lang="en-US" sz="1200">
                          <a:solidFill>
                            <a:schemeClr val="tx1"/>
                          </a:solidFill>
                          <a:latin typeface="Poppins" pitchFamily="2" charset="77"/>
                          <a:cs typeface="Poppins" pitchFamily="2" charset="77"/>
                        </a:rPr>
                        <a:t>-d</a:t>
                      </a:r>
                      <a:r>
                        <a:rPr lang="en-US" sz="1200" b="0" u="none" strike="noStrike" cap="none">
                          <a:solidFill>
                            <a:schemeClr val="tx1"/>
                          </a:solidFill>
                          <a:latin typeface="Poppins" pitchFamily="2" charset="77"/>
                          <a:cs typeface="Poppins" pitchFamily="2" charset="77"/>
                          <a:sym typeface="Calibri"/>
                        </a:rPr>
                        <a:t>riven</a:t>
                      </a:r>
                      <a:endParaRPr sz="1200" u="none" strike="noStrike" cap="none">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chemeClr val="tx1"/>
                          </a:solidFill>
                          <a:latin typeface="Poppins" pitchFamily="2" charset="77"/>
                          <a:cs typeface="Poppins" pitchFamily="2" charset="77"/>
                        </a:rPr>
                        <a:t>Focus is </a:t>
                      </a:r>
                      <a:r>
                        <a:rPr lang="en-US" sz="1200" b="0" u="none" strike="noStrike" cap="none" dirty="0">
                          <a:solidFill>
                            <a:schemeClr val="tx1"/>
                          </a:solidFill>
                          <a:latin typeface="Poppins" pitchFamily="2" charset="77"/>
                          <a:cs typeface="Poppins" pitchFamily="2" charset="77"/>
                          <a:sym typeface="Calibri"/>
                        </a:rPr>
                        <a:t>on climate/sustainability as a growth driver, competitive differentiator or source of new markets.</a:t>
                      </a:r>
                      <a:endParaRPr sz="1200" b="0" u="none" strike="noStrike" cap="none" dirty="0">
                        <a:solidFill>
                          <a:schemeClr val="tx1"/>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Internal leadership from CEO and/or C-Suite</a:t>
                      </a:r>
                      <a:r>
                        <a:rPr lang="en-US" sz="1200" dirty="0">
                          <a:solidFill>
                            <a:schemeClr val="tx1"/>
                          </a:solidFill>
                          <a:latin typeface="Poppins" pitchFamily="2" charset="77"/>
                          <a:cs typeface="Poppins" pitchFamily="2" charset="77"/>
                        </a:rPr>
                        <a:t>.  </a:t>
                      </a:r>
                      <a:endParaRPr sz="1200" dirty="0">
                        <a:solidFill>
                          <a:schemeClr val="tx1"/>
                        </a:solidFill>
                        <a:latin typeface="Poppins" pitchFamily="2" charset="77"/>
                        <a:cs typeface="Poppins" pitchFamily="2" charset="77"/>
                      </a:endParaRPr>
                    </a:p>
                  </a:txBody>
                  <a:tcPr marL="68575" marR="68575" marT="45725" marB="45725"/>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4"/>
                  </a:ext>
                </a:extLst>
              </a:tr>
              <a:tr h="944890">
                <a:tc>
                  <a:txBody>
                    <a:bodyPr/>
                    <a:lstStyle/>
                    <a:p>
                      <a:pPr marL="0" marR="0" lvl="0" indent="0" algn="l" rtl="0">
                        <a:lnSpc>
                          <a:spcPct val="100000"/>
                        </a:lnSpc>
                        <a:spcBef>
                          <a:spcPts val="0"/>
                        </a:spcBef>
                        <a:spcAft>
                          <a:spcPts val="0"/>
                        </a:spcAft>
                        <a:buClr>
                          <a:srgbClr val="000000"/>
                        </a:buClr>
                        <a:buSzPts val="1400"/>
                        <a:buFont typeface="Arial"/>
                        <a:buNone/>
                      </a:pPr>
                      <a:r>
                        <a:rPr lang="en-US" sz="1200" b="0" u="none" strike="noStrike" cap="none" dirty="0">
                          <a:solidFill>
                            <a:schemeClr val="tx1"/>
                          </a:solidFill>
                          <a:latin typeface="Poppins" pitchFamily="2" charset="77"/>
                          <a:cs typeface="Poppins" pitchFamily="2" charset="77"/>
                          <a:sym typeface="Calibri"/>
                        </a:rPr>
                        <a:t>Vanguard</a:t>
                      </a:r>
                      <a:endParaRPr sz="120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285750" marR="0" lvl="0" indent="-298450" algn="l" rtl="0">
                        <a:lnSpc>
                          <a:spcPct val="100000"/>
                        </a:lnSpc>
                        <a:spcBef>
                          <a:spcPts val="0"/>
                        </a:spcBef>
                        <a:spcAft>
                          <a:spcPts val="0"/>
                        </a:spcAft>
                        <a:buClr>
                          <a:srgbClr val="000000"/>
                        </a:buClr>
                        <a:buSzPts val="1400"/>
                        <a:buFont typeface="Arial"/>
                        <a:buChar char="•"/>
                      </a:pPr>
                      <a:r>
                        <a:rPr lang="en-US" sz="1200" dirty="0">
                          <a:solidFill>
                            <a:schemeClr val="tx1"/>
                          </a:solidFill>
                          <a:latin typeface="Poppins" pitchFamily="2" charset="77"/>
                          <a:cs typeface="Poppins" pitchFamily="2" charset="77"/>
                        </a:rPr>
                        <a:t>Focus is </a:t>
                      </a:r>
                      <a:r>
                        <a:rPr lang="en-US" sz="1200" b="0" u="none" strike="noStrike" cap="none" dirty="0">
                          <a:solidFill>
                            <a:schemeClr val="tx1"/>
                          </a:solidFill>
                          <a:latin typeface="Poppins" pitchFamily="2" charset="77"/>
                          <a:cs typeface="Poppins" pitchFamily="2" charset="77"/>
                          <a:sym typeface="Calibri"/>
                        </a:rPr>
                        <a:t>on environmental or social impact as an intrinsic goal, not only as a pathway to business outcomes.</a:t>
                      </a:r>
                      <a:endParaRPr sz="1200" b="0" u="none" strike="noStrike" cap="none" dirty="0">
                        <a:solidFill>
                          <a:schemeClr val="tx1"/>
                        </a:solidFill>
                        <a:latin typeface="Poppins" pitchFamily="2" charset="77"/>
                        <a:cs typeface="Poppins" pitchFamily="2" charset="77"/>
                        <a:sym typeface="Calibri"/>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Willing to prioritize environmental or social goals over commercial goals.</a:t>
                      </a:r>
                      <a:endParaRPr sz="1200" u="none" strike="noStrike" cap="none" dirty="0">
                        <a:solidFill>
                          <a:schemeClr val="tx1"/>
                        </a:solidFill>
                        <a:latin typeface="Poppins" pitchFamily="2" charset="77"/>
                        <a:cs typeface="Poppins" pitchFamily="2" charset="77"/>
                      </a:endParaRPr>
                    </a:p>
                    <a:p>
                      <a:pPr marL="285750" marR="0" lvl="0" indent="-298450" algn="l" rtl="0">
                        <a:lnSpc>
                          <a:spcPct val="100000"/>
                        </a:lnSpc>
                        <a:spcBef>
                          <a:spcPts val="0"/>
                        </a:spcBef>
                        <a:spcAft>
                          <a:spcPts val="0"/>
                        </a:spcAft>
                        <a:buClr>
                          <a:srgbClr val="000000"/>
                        </a:buClr>
                        <a:buSzPts val="1400"/>
                        <a:buFont typeface="Arial"/>
                        <a:buChar char="•"/>
                      </a:pPr>
                      <a:r>
                        <a:rPr lang="en-US" sz="1200" b="0" u="none" strike="noStrike" cap="none" dirty="0">
                          <a:solidFill>
                            <a:schemeClr val="tx1"/>
                          </a:solidFill>
                          <a:latin typeface="Poppins" pitchFamily="2" charset="77"/>
                          <a:cs typeface="Poppins" pitchFamily="2" charset="77"/>
                          <a:sym typeface="Calibri"/>
                        </a:rPr>
                        <a:t>Internal leadership from CEO and C-Suite.</a:t>
                      </a:r>
                      <a:endParaRPr sz="1200" u="none" strike="noStrike" cap="none" dirty="0">
                        <a:solidFill>
                          <a:schemeClr val="tx1"/>
                        </a:solidFill>
                        <a:latin typeface="Poppins" pitchFamily="2" charset="77"/>
                        <a:cs typeface="Poppins" pitchFamily="2" charset="77"/>
                      </a:endParaRPr>
                    </a:p>
                  </a:txBody>
                  <a:tcPr marL="68575" marR="68575" marT="45725" marB="45725"/>
                </a:tc>
                <a:tc>
                  <a:txBody>
                    <a:bodyPr/>
                    <a:lstStyle/>
                    <a:p>
                      <a:pPr marL="0" marR="0" lvl="0" indent="0" algn="l" rtl="0">
                        <a:lnSpc>
                          <a:spcPct val="100000"/>
                        </a:lnSpc>
                        <a:spcBef>
                          <a:spcPts val="0"/>
                        </a:spcBef>
                        <a:spcAft>
                          <a:spcPts val="0"/>
                        </a:spcAft>
                        <a:buClr>
                          <a:schemeClr val="dk1"/>
                        </a:buClr>
                        <a:buSzPts val="1400"/>
                        <a:buFont typeface="Arial"/>
                        <a:buNone/>
                      </a:pPr>
                      <a:endParaRPr b="0" i="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5"/>
                  </a:ext>
                </a:extLst>
              </a:tr>
            </a:tbl>
          </a:graphicData>
        </a:graphic>
      </p:graphicFrame>
      <p:sp>
        <p:nvSpPr>
          <p:cNvPr id="186" name="Google Shape;186;p7"/>
          <p:cNvSpPr txBox="1">
            <a:spLocks noGrp="1"/>
          </p:cNvSpPr>
          <p:nvPr>
            <p:ph type="sldNum" idx="12"/>
          </p:nvPr>
        </p:nvSpPr>
        <p:spPr>
          <a:xfrm>
            <a:off x="8610600" y="6265578"/>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dirty="0"/>
          </a:p>
        </p:txBody>
      </p:sp>
      <p:sp>
        <p:nvSpPr>
          <p:cNvPr id="6" name="Google Shape;114;gecf6637f3f_0_49">
            <a:extLst>
              <a:ext uri="{FF2B5EF4-FFF2-40B4-BE49-F238E27FC236}">
                <a16:creationId xmlns:a16="http://schemas.microsoft.com/office/drawing/2014/main" id="{8ACF5B2D-556D-514C-BC63-E57225EB9817}"/>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
        <p:nvSpPr>
          <p:cNvPr id="2" name="TextBox 1">
            <a:extLst>
              <a:ext uri="{FF2B5EF4-FFF2-40B4-BE49-F238E27FC236}">
                <a16:creationId xmlns:a16="http://schemas.microsoft.com/office/drawing/2014/main" id="{C089419B-8BA3-2A4C-AB44-6C65320D2343}"/>
              </a:ext>
            </a:extLst>
          </p:cNvPr>
          <p:cNvSpPr txBox="1"/>
          <p:nvPr/>
        </p:nvSpPr>
        <p:spPr>
          <a:xfrm>
            <a:off x="633150" y="6587449"/>
            <a:ext cx="8048998" cy="246221"/>
          </a:xfrm>
          <a:prstGeom prst="rect">
            <a:avLst/>
          </a:prstGeom>
          <a:noFill/>
        </p:spPr>
        <p:txBody>
          <a:bodyPr wrap="none" rtlCol="0">
            <a:spAutoFit/>
          </a:bodyPr>
          <a:lstStyle/>
          <a:p>
            <a:r>
              <a:rPr lang="en-US" sz="1000" dirty="0">
                <a:latin typeface="Poppins" pitchFamily="2" charset="77"/>
                <a:cs typeface="Poppins" pitchFamily="2" charset="77"/>
              </a:rPr>
              <a:t>Note: This framework has been adapted from ’The Journey to a Sustainable Business Whitepaper’ developed by ERM &lt;</a:t>
            </a:r>
            <a:r>
              <a:rPr lang="en-US" sz="1000" dirty="0">
                <a:latin typeface="Poppins" pitchFamily="2" charset="77"/>
                <a:cs typeface="Poppins" pitchFamily="2" charset="77"/>
                <a:hlinkClick r:id="rId3"/>
              </a:rPr>
              <a:t>link</a:t>
            </a:r>
            <a:r>
              <a:rPr lang="en-US" sz="1000" dirty="0">
                <a:latin typeface="Poppins" pitchFamily="2" charset="77"/>
                <a:cs typeface="Poppins" pitchFamily="2" charset="77"/>
              </a:rPr>
              <a:t>&gt;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ecf6637f3f_0_121"/>
          <p:cNvSpPr txBox="1">
            <a:spLocks noGrp="1"/>
          </p:cNvSpPr>
          <p:nvPr>
            <p:ph type="title"/>
          </p:nvPr>
        </p:nvSpPr>
        <p:spPr>
          <a:xfrm>
            <a:off x="838200" y="365125"/>
            <a:ext cx="10610088" cy="1325563"/>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4000" dirty="0">
                <a:latin typeface="Poppins" pitchFamily="2" charset="77"/>
                <a:ea typeface="Arial"/>
                <a:cs typeface="Poppins" pitchFamily="2" charset="77"/>
                <a:sym typeface="Arial"/>
              </a:rPr>
              <a:t>Select an issue that you want to work on</a:t>
            </a:r>
            <a:endParaRPr lang="en-US" sz="4000" dirty="0">
              <a:latin typeface="Poppins" pitchFamily="2" charset="77"/>
              <a:cs typeface="Poppins" pitchFamily="2" charset="77"/>
            </a:endParaRPr>
          </a:p>
        </p:txBody>
      </p:sp>
      <p:sp>
        <p:nvSpPr>
          <p:cNvPr id="193" name="Google Shape;193;gecf6637f3f_0_12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100"/>
              <a:buFont typeface="Arial"/>
              <a:buNone/>
            </a:pPr>
            <a:r>
              <a:rPr lang="en-US" sz="1400" dirty="0">
                <a:latin typeface="Poppins" pitchFamily="2" charset="77"/>
                <a:cs typeface="Poppins" pitchFamily="2" charset="77"/>
              </a:rPr>
              <a:t>In Session 1, the speakers will focus on defining the status quo, and the way forward for us as a planet.  </a:t>
            </a:r>
            <a:endParaRPr sz="1400" dirty="0">
              <a:latin typeface="Poppins" pitchFamily="2" charset="77"/>
              <a:ea typeface="Arial"/>
              <a:cs typeface="Poppins" pitchFamily="2" charset="77"/>
              <a:sym typeface="Arial"/>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1100"/>
              <a:buFont typeface="Arial"/>
              <a:buNone/>
            </a:pPr>
            <a:r>
              <a:rPr lang="en-US" sz="1400" dirty="0">
                <a:latin typeface="Poppins" pitchFamily="2" charset="77"/>
                <a:cs typeface="Poppins" pitchFamily="2" charset="77"/>
              </a:rPr>
              <a:t>The purpose of the exercises is to help you identify an initial focus for your work in this Boot Camp: the challenge you’d like to address and the decision or decision maker you would like to influence.  </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1100"/>
              <a:buFont typeface="Arial"/>
              <a:buNone/>
            </a:pPr>
            <a:r>
              <a:rPr lang="en-US" sz="1400" dirty="0">
                <a:latin typeface="Poppins" pitchFamily="2" charset="77"/>
                <a:cs typeface="Poppins" pitchFamily="2" charset="77"/>
              </a:rPr>
              <a:t>There are three exercises:</a:t>
            </a:r>
            <a:endParaRPr sz="1400" dirty="0">
              <a:latin typeface="Poppins" pitchFamily="2" charset="77"/>
              <a:cs typeface="Poppins" pitchFamily="2" charset="77"/>
            </a:endParaRPr>
          </a:p>
          <a:p>
            <a:pPr indent="-317500">
              <a:lnSpc>
                <a:spcPct val="125000"/>
              </a:lnSpc>
              <a:spcBef>
                <a:spcPts val="0"/>
              </a:spcBef>
              <a:buSzPts val="1400"/>
            </a:pPr>
            <a:r>
              <a:rPr lang="en-US" dirty="0"/>
              <a:t>Choose your Track for Session 2 - prioritization</a:t>
            </a:r>
          </a:p>
          <a:p>
            <a:pPr indent="-317500">
              <a:lnSpc>
                <a:spcPct val="125000"/>
              </a:lnSpc>
              <a:spcBef>
                <a:spcPts val="0"/>
              </a:spcBef>
              <a:buSzPts val="1400"/>
            </a:pPr>
            <a:r>
              <a:rPr lang="en-US" dirty="0"/>
              <a:t>Identify an issue to focus on</a:t>
            </a:r>
            <a:endParaRPr dirty="0"/>
          </a:p>
          <a:p>
            <a:pPr indent="-317500">
              <a:lnSpc>
                <a:spcPct val="125000"/>
              </a:lnSpc>
              <a:spcBef>
                <a:spcPts val="0"/>
              </a:spcBef>
              <a:buSzPts val="1400"/>
            </a:pPr>
            <a:r>
              <a:rPr lang="en-US" dirty="0"/>
              <a:t>Identify major implications from climate change for your industry (this is advanced/optional)</a:t>
            </a:r>
            <a:endParaRPr dirty="0"/>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1200"/>
              <a:buFont typeface="Arial"/>
              <a:buNone/>
            </a:pPr>
            <a:r>
              <a:rPr lang="en-US" sz="1400" dirty="0">
                <a:latin typeface="Poppins" pitchFamily="2" charset="77"/>
                <a:cs typeface="Poppins" pitchFamily="2" charset="77"/>
              </a:rPr>
              <a:t>You will come back to this after Session 2 and iterate it through the Boot Camp.  Don’t worry that you don’t know everything yet. </a:t>
            </a:r>
            <a:endParaRPr sz="1400" dirty="0">
              <a:latin typeface="Poppins" pitchFamily="2" charset="77"/>
              <a:cs typeface="Poppins" pitchFamily="2" charset="77"/>
            </a:endParaRPr>
          </a:p>
          <a:p>
            <a:pPr marL="0" lvl="0" indent="0" algn="l" rtl="0">
              <a:lnSpc>
                <a:spcPct val="125000"/>
              </a:lnSpc>
              <a:spcBef>
                <a:spcPts val="1000"/>
              </a:spcBef>
              <a:spcAft>
                <a:spcPts val="0"/>
              </a:spcAft>
              <a:buNone/>
            </a:pPr>
            <a:endParaRPr sz="1400" dirty="0">
              <a:latin typeface="Poppins" pitchFamily="2" charset="77"/>
              <a:cs typeface="Poppins" pitchFamily="2" charset="77"/>
            </a:endParaRPr>
          </a:p>
        </p:txBody>
      </p:sp>
      <p:sp>
        <p:nvSpPr>
          <p:cNvPr id="194" name="Google Shape;194;gecf6637f3f_0_1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6" name="Google Shape;114;gecf6637f3f_0_49">
            <a:extLst>
              <a:ext uri="{FF2B5EF4-FFF2-40B4-BE49-F238E27FC236}">
                <a16:creationId xmlns:a16="http://schemas.microsoft.com/office/drawing/2014/main" id="{749EC387-3B3C-0D47-8035-13C0E8876C0D}"/>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
        <p:nvSpPr>
          <p:cNvPr id="9" name="Google Shape;135;gecf6637f3f_0_68">
            <a:extLst>
              <a:ext uri="{FF2B5EF4-FFF2-40B4-BE49-F238E27FC236}">
                <a16:creationId xmlns:a16="http://schemas.microsoft.com/office/drawing/2014/main" id="{992B10FD-3115-5B43-8F05-98163095FA77}"/>
              </a:ext>
            </a:extLst>
          </p:cNvPr>
          <p:cNvSpPr/>
          <p:nvPr/>
        </p:nvSpPr>
        <p:spPr>
          <a:xfrm>
            <a:off x="6250275" y="1870075"/>
            <a:ext cx="5103525" cy="4306750"/>
          </a:xfrm>
          <a:prstGeom prst="rect">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marL="139700" lvl="0">
              <a:lnSpc>
                <a:spcPct val="125000"/>
              </a:lnSpc>
              <a:buSzPts val="1400"/>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Leadership Throughout an Organization Promotes Sustainable Success </a:t>
            </a:r>
            <a:r>
              <a:rPr lang="en-US" dirty="0">
                <a:latin typeface="Poppins" pitchFamily="2" charset="77"/>
                <a:cs typeface="Poppins" pitchFamily="2" charset="77"/>
                <a:hlinkClick r:id="rId3"/>
              </a:rPr>
              <a:t>https://www.amanet.org/articles/leadership-throughout-an-organization-promotes-sustainable-success/</a:t>
            </a:r>
            <a:endParaRPr lang="en-US" dirty="0">
              <a:latin typeface="Poppins" pitchFamily="2" charset="77"/>
              <a:cs typeface="Poppins" pitchFamily="2" charset="7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ecf6637f3f_0_129"/>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a:t>
            </a:r>
            <a:r>
              <a:rPr lang="en-US" dirty="0"/>
              <a:t>4</a:t>
            </a:r>
            <a:r>
              <a:rPr lang="en-US" sz="4000" dirty="0">
                <a:latin typeface="Poppins" pitchFamily="2" charset="77"/>
                <a:cs typeface="Poppins" pitchFamily="2" charset="77"/>
              </a:rPr>
              <a:t>: Track prioritization</a:t>
            </a:r>
          </a:p>
        </p:txBody>
      </p:sp>
      <p:sp>
        <p:nvSpPr>
          <p:cNvPr id="203" name="Google Shape;203;gecf6637f3f_0_129"/>
          <p:cNvSpPr txBox="1">
            <a:spLocks noGrp="1"/>
          </p:cNvSpPr>
          <p:nvPr>
            <p:ph type="body" idx="1"/>
          </p:nvPr>
        </p:nvSpPr>
        <p:spPr>
          <a:xfrm>
            <a:off x="838200" y="1365504"/>
            <a:ext cx="10515600" cy="5355946"/>
          </a:xfrm>
          <a:prstGeom prst="rect">
            <a:avLst/>
          </a:prstGeom>
        </p:spPr>
        <p:txBody>
          <a:bodyPr spcFirstLastPara="1" wrap="square" lIns="91425" tIns="45700" rIns="91425" bIns="45700" anchor="t" anchorCtr="0">
            <a:noAutofit/>
          </a:bodyPr>
          <a:lstStyle/>
          <a:p>
            <a:pPr marL="0" indent="0">
              <a:lnSpc>
                <a:spcPct val="14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In Session 2, there are six Tracks.  They will provide a deeper dive into the challenges and potential solutions in each area.  This exercise will help you choose which Tracks to listen to, and to start to identify and prioritize what you will focus on.</a:t>
            </a:r>
            <a:endParaRPr lang="en-US" sz="800" dirty="0"/>
          </a:p>
          <a:p>
            <a:pPr marL="457200" lvl="0" indent="-457200" algn="l" rtl="0">
              <a:lnSpc>
                <a:spcPct val="125000"/>
              </a:lnSpc>
              <a:spcBef>
                <a:spcPts val="0"/>
              </a:spcBef>
              <a:spcAft>
                <a:spcPts val="0"/>
              </a:spcAft>
              <a:buNone/>
            </a:pPr>
            <a:endParaRPr sz="800" dirty="0">
              <a:latin typeface="Poppins" pitchFamily="2" charset="77"/>
              <a:cs typeface="Poppins" pitchFamily="2" charset="77"/>
            </a:endParaRPr>
          </a:p>
          <a:p>
            <a:pPr indent="-457200">
              <a:lnSpc>
                <a:spcPct val="125000"/>
              </a:lnSpc>
              <a:spcBef>
                <a:spcPts val="0"/>
              </a:spcBef>
              <a:buSzPts val="1400"/>
            </a:pPr>
            <a:r>
              <a:rPr lang="en-US" dirty="0"/>
              <a:t>Given what you learned in the Pre-work and Session 1, and what you know about your company, for each of the six Tracks (marked in blue) drag or type it onto the matrix at a place that corresponds to your best estimate of its level of impact combatting climate change (Low &lt;&gt; High on the horizontal axis), and the difficulty of you implementing it at your organization (Low &lt;&gt; High on the vertical axis).</a:t>
            </a:r>
          </a:p>
          <a:p>
            <a:pPr indent="-457200">
              <a:lnSpc>
                <a:spcPct val="125000"/>
              </a:lnSpc>
              <a:spcBef>
                <a:spcPts val="0"/>
              </a:spcBef>
              <a:buSzPts val="1400"/>
            </a:pPr>
            <a:endParaRPr lang="en-US" sz="800" dirty="0"/>
          </a:p>
          <a:p>
            <a:pPr lvl="0" indent="-457200">
              <a:lnSpc>
                <a:spcPct val="125000"/>
              </a:lnSpc>
              <a:spcBef>
                <a:spcPts val="0"/>
              </a:spcBef>
              <a:buSzPts val="1400"/>
            </a:pPr>
            <a:r>
              <a:rPr lang="en-US" dirty="0"/>
              <a:t>If you have other ideas now, add them in the boxes marked ‘Idea’ and drag them on too.   You can share the matrix with allies and colleagues to get their input now or in the future.</a:t>
            </a:r>
          </a:p>
          <a:p>
            <a:pPr marL="457200" lvl="0" indent="-457200" algn="l" rtl="0">
              <a:lnSpc>
                <a:spcPct val="125000"/>
              </a:lnSpc>
              <a:spcBef>
                <a:spcPts val="0"/>
              </a:spcBef>
              <a:spcAft>
                <a:spcPts val="0"/>
              </a:spcAft>
              <a:buSzPts val="1400"/>
              <a:buChar char="•"/>
            </a:pPr>
            <a:endParaRPr lang="en-US" sz="800" dirty="0"/>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You will come back to this in Session 2 and iterate it through the Boot Camp so don’t worry that you don’t know everything yet</a:t>
            </a:r>
            <a:r>
              <a:rPr lang="en-US" dirty="0"/>
              <a:t>.</a:t>
            </a:r>
          </a:p>
          <a:p>
            <a:pPr marL="457200" lvl="0" indent="-457200" algn="l" rtl="0">
              <a:lnSpc>
                <a:spcPct val="125000"/>
              </a:lnSpc>
              <a:spcBef>
                <a:spcPts val="0"/>
              </a:spcBef>
              <a:spcAft>
                <a:spcPts val="0"/>
              </a:spcAft>
              <a:buSzPts val="1400"/>
              <a:buChar char="•"/>
            </a:pPr>
            <a:endParaRPr sz="1400" dirty="0">
              <a:latin typeface="Poppins" pitchFamily="2" charset="77"/>
              <a:cs typeface="Poppins" pitchFamily="2" charset="77"/>
            </a:endParaRPr>
          </a:p>
        </p:txBody>
      </p:sp>
      <p:sp>
        <p:nvSpPr>
          <p:cNvPr id="204" name="Google Shape;204;gecf6637f3f_0_1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6" name="Google Shape;114;gecf6637f3f_0_49">
            <a:extLst>
              <a:ext uri="{FF2B5EF4-FFF2-40B4-BE49-F238E27FC236}">
                <a16:creationId xmlns:a16="http://schemas.microsoft.com/office/drawing/2014/main" id="{BE738ED9-5FC3-4C45-B91B-30E13FF3740F}"/>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50588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Google Shape;300;p14">
            <a:extLst>
              <a:ext uri="{FF2B5EF4-FFF2-40B4-BE49-F238E27FC236}">
                <a16:creationId xmlns:a16="http://schemas.microsoft.com/office/drawing/2014/main" id="{790751B6-99D3-DC42-BE6E-BCD383D009DA}"/>
              </a:ext>
            </a:extLst>
          </p:cNvPr>
          <p:cNvGraphicFramePr/>
          <p:nvPr>
            <p:extLst>
              <p:ext uri="{D42A27DB-BD31-4B8C-83A1-F6EECF244321}">
                <p14:modId xmlns:p14="http://schemas.microsoft.com/office/powerpoint/2010/main" val="3618044965"/>
              </p:ext>
            </p:extLst>
          </p:nvPr>
        </p:nvGraphicFramePr>
        <p:xfrm>
          <a:off x="5180012" y="987424"/>
          <a:ext cx="6172200" cy="4890968"/>
        </p:xfrm>
        <a:graphic>
          <a:graphicData uri="http://schemas.openxmlformats.org/drawingml/2006/table">
            <a:tbl>
              <a:tblPr firstRow="1" bandRow="1">
                <a:noFill/>
                <a:tableStyleId>{F3625939-D168-4905-A7B1-559497D951C3}</a:tableStyleId>
              </a:tblPr>
              <a:tblGrid>
                <a:gridCol w="3001934">
                  <a:extLst>
                    <a:ext uri="{9D8B030D-6E8A-4147-A177-3AD203B41FA5}">
                      <a16:colId xmlns:a16="http://schemas.microsoft.com/office/drawing/2014/main" val="20000"/>
                    </a:ext>
                  </a:extLst>
                </a:gridCol>
                <a:gridCol w="3170266">
                  <a:extLst>
                    <a:ext uri="{9D8B030D-6E8A-4147-A177-3AD203B41FA5}">
                      <a16:colId xmlns:a16="http://schemas.microsoft.com/office/drawing/2014/main" val="20001"/>
                    </a:ext>
                  </a:extLst>
                </a:gridCol>
              </a:tblGrid>
              <a:tr h="248483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Do Never</a:t>
                      </a:r>
                      <a:endParaRPr lang="en-US" sz="1200"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Do Next</a:t>
                      </a:r>
                    </a:p>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406136">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Do Last</a:t>
                      </a:r>
                    </a:p>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Do Now</a:t>
                      </a:r>
                      <a:endParaRPr sz="1400"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AF6EAD98-2005-3E48-9FBF-9AC867827C45}"/>
              </a:ext>
            </a:extLst>
          </p:cNvPr>
          <p:cNvSpPr>
            <a:spLocks noGrp="1"/>
          </p:cNvSpPr>
          <p:nvPr>
            <p:ph type="title"/>
          </p:nvPr>
        </p:nvSpPr>
        <p:spPr/>
        <p:txBody>
          <a:bodyPr anchor="t">
            <a:normAutofit/>
          </a:bodyPr>
          <a:lstStyle/>
          <a:p>
            <a:r>
              <a:rPr lang="en-US" dirty="0"/>
              <a:t>Prioritization matrix</a:t>
            </a:r>
          </a:p>
        </p:txBody>
      </p:sp>
      <p:sp>
        <p:nvSpPr>
          <p:cNvPr id="7" name="Slide Number Placeholder 6">
            <a:extLst>
              <a:ext uri="{FF2B5EF4-FFF2-40B4-BE49-F238E27FC236}">
                <a16:creationId xmlns:a16="http://schemas.microsoft.com/office/drawing/2014/main" id="{EC54EC84-F236-7943-B687-C395E8B473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8" name="Google Shape;114;gecf6637f3f_0_49">
            <a:extLst>
              <a:ext uri="{FF2B5EF4-FFF2-40B4-BE49-F238E27FC236}">
                <a16:creationId xmlns:a16="http://schemas.microsoft.com/office/drawing/2014/main" id="{98BDC130-52D7-3C41-B596-07A7ED21008B}"/>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A5215678-356A-EA4B-9D10-18D845E4709D}"/>
              </a:ext>
            </a:extLst>
          </p:cNvPr>
          <p:cNvSpPr txBox="1"/>
          <p:nvPr/>
        </p:nvSpPr>
        <p:spPr>
          <a:xfrm>
            <a:off x="346354" y="1911175"/>
            <a:ext cx="1513556"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Transportation</a:t>
            </a:r>
          </a:p>
        </p:txBody>
      </p:sp>
      <p:sp>
        <p:nvSpPr>
          <p:cNvPr id="12" name="TextBox 11">
            <a:extLst>
              <a:ext uri="{FF2B5EF4-FFF2-40B4-BE49-F238E27FC236}">
                <a16:creationId xmlns:a16="http://schemas.microsoft.com/office/drawing/2014/main" id="{05CEEF54-C332-4344-8D9B-35D7AB3E49C9}"/>
              </a:ext>
            </a:extLst>
          </p:cNvPr>
          <p:cNvSpPr txBox="1"/>
          <p:nvPr/>
        </p:nvSpPr>
        <p:spPr>
          <a:xfrm>
            <a:off x="2564088" y="2601779"/>
            <a:ext cx="1165704"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Energy Use</a:t>
            </a:r>
          </a:p>
        </p:txBody>
      </p:sp>
      <p:sp>
        <p:nvSpPr>
          <p:cNvPr id="13" name="TextBox 12">
            <a:extLst>
              <a:ext uri="{FF2B5EF4-FFF2-40B4-BE49-F238E27FC236}">
                <a16:creationId xmlns:a16="http://schemas.microsoft.com/office/drawing/2014/main" id="{5E44B7FE-FCA3-F148-88E0-00D99F343318}"/>
              </a:ext>
            </a:extLst>
          </p:cNvPr>
          <p:cNvSpPr txBox="1"/>
          <p:nvPr/>
        </p:nvSpPr>
        <p:spPr>
          <a:xfrm>
            <a:off x="346354" y="2256477"/>
            <a:ext cx="1741182"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Built Environment</a:t>
            </a:r>
          </a:p>
        </p:txBody>
      </p:sp>
      <p:sp>
        <p:nvSpPr>
          <p:cNvPr id="14" name="TextBox 13">
            <a:extLst>
              <a:ext uri="{FF2B5EF4-FFF2-40B4-BE49-F238E27FC236}">
                <a16:creationId xmlns:a16="http://schemas.microsoft.com/office/drawing/2014/main" id="{00AC9867-87AA-534D-A273-16B40FEDFE6F}"/>
              </a:ext>
            </a:extLst>
          </p:cNvPr>
          <p:cNvSpPr txBox="1"/>
          <p:nvPr/>
        </p:nvSpPr>
        <p:spPr>
          <a:xfrm>
            <a:off x="2564088" y="2256477"/>
            <a:ext cx="909223"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Industry</a:t>
            </a:r>
          </a:p>
        </p:txBody>
      </p:sp>
      <p:sp>
        <p:nvSpPr>
          <p:cNvPr id="15" name="TextBox 14">
            <a:extLst>
              <a:ext uri="{FF2B5EF4-FFF2-40B4-BE49-F238E27FC236}">
                <a16:creationId xmlns:a16="http://schemas.microsoft.com/office/drawing/2014/main" id="{CEEEC608-6729-4E4C-AB30-5B021932FE94}"/>
              </a:ext>
            </a:extLst>
          </p:cNvPr>
          <p:cNvSpPr txBox="1"/>
          <p:nvPr/>
        </p:nvSpPr>
        <p:spPr>
          <a:xfrm>
            <a:off x="2564088" y="1911175"/>
            <a:ext cx="1912703"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Food &amp; Ecosystems</a:t>
            </a:r>
          </a:p>
        </p:txBody>
      </p:sp>
      <p:sp>
        <p:nvSpPr>
          <p:cNvPr id="16" name="TextBox 15">
            <a:extLst>
              <a:ext uri="{FF2B5EF4-FFF2-40B4-BE49-F238E27FC236}">
                <a16:creationId xmlns:a16="http://schemas.microsoft.com/office/drawing/2014/main" id="{E640F2B1-7F64-7C4F-8860-D3CFC40B54AF}"/>
              </a:ext>
            </a:extLst>
          </p:cNvPr>
          <p:cNvSpPr txBox="1"/>
          <p:nvPr/>
        </p:nvSpPr>
        <p:spPr>
          <a:xfrm>
            <a:off x="346354" y="2601779"/>
            <a:ext cx="2039341" cy="307777"/>
          </a:xfrm>
          <a:prstGeom prst="rect">
            <a:avLst/>
          </a:prstGeom>
          <a:solidFill>
            <a:srgbClr val="97B1D6"/>
          </a:solidFill>
          <a:ln>
            <a:solidFill>
              <a:schemeClr val="bg1">
                <a:lumMod val="85000"/>
              </a:schemeClr>
            </a:solidFill>
          </a:ln>
        </p:spPr>
        <p:txBody>
          <a:bodyPr wrap="none" rtlCol="0">
            <a:spAutoFit/>
          </a:bodyPr>
          <a:lstStyle/>
          <a:p>
            <a:r>
              <a:rPr lang="en-US" dirty="0">
                <a:latin typeface="Poppins" pitchFamily="2" charset="77"/>
                <a:cs typeface="Poppins" pitchFamily="2" charset="77"/>
              </a:rPr>
              <a:t>Circular Value Chain</a:t>
            </a:r>
          </a:p>
        </p:txBody>
      </p:sp>
      <p:sp>
        <p:nvSpPr>
          <p:cNvPr id="17" name="TextBox 16">
            <a:extLst>
              <a:ext uri="{FF2B5EF4-FFF2-40B4-BE49-F238E27FC236}">
                <a16:creationId xmlns:a16="http://schemas.microsoft.com/office/drawing/2014/main" id="{5273BF8E-4960-4347-B668-3C2720AB1720}"/>
              </a:ext>
            </a:extLst>
          </p:cNvPr>
          <p:cNvSpPr txBox="1"/>
          <p:nvPr/>
        </p:nvSpPr>
        <p:spPr>
          <a:xfrm>
            <a:off x="346354" y="4328289"/>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cxnSp>
        <p:nvCxnSpPr>
          <p:cNvPr id="22" name="Google Shape;301;p14">
            <a:extLst>
              <a:ext uri="{FF2B5EF4-FFF2-40B4-BE49-F238E27FC236}">
                <a16:creationId xmlns:a16="http://schemas.microsoft.com/office/drawing/2014/main" id="{F3E5F766-D791-BC4C-9E4B-289CA0B0BC4E}"/>
              </a:ext>
            </a:extLst>
          </p:cNvPr>
          <p:cNvCxnSpPr>
            <a:cxnSpLocks/>
            <a:stCxn id="28" idx="3"/>
          </p:cNvCxnSpPr>
          <p:nvPr/>
        </p:nvCxnSpPr>
        <p:spPr>
          <a:xfrm>
            <a:off x="5883662" y="6108700"/>
            <a:ext cx="4884166"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3" name="Google Shape;303;p14">
            <a:extLst>
              <a:ext uri="{FF2B5EF4-FFF2-40B4-BE49-F238E27FC236}">
                <a16:creationId xmlns:a16="http://schemas.microsoft.com/office/drawing/2014/main" id="{2E5E93BD-4A2E-6A43-A1AE-6450A1C6EF9D}"/>
              </a:ext>
            </a:extLst>
          </p:cNvPr>
          <p:cNvCxnSpPr>
            <a:cxnSpLocks/>
            <a:stCxn id="27" idx="0"/>
          </p:cNvCxnSpPr>
          <p:nvPr/>
        </p:nvCxnSpPr>
        <p:spPr>
          <a:xfrm flipV="1">
            <a:off x="4740282" y="1178291"/>
            <a:ext cx="0" cy="4314311"/>
          </a:xfrm>
          <a:prstGeom prst="straightConnector1">
            <a:avLst/>
          </a:prstGeom>
          <a:noFill/>
          <a:ln w="9525" cap="flat" cmpd="sng">
            <a:solidFill>
              <a:schemeClr val="accent1"/>
            </a:solidFill>
            <a:prstDash val="solid"/>
            <a:miter lim="800000"/>
            <a:headEnd type="none" w="sm" len="sm"/>
            <a:tailEnd type="triangle" w="med" len="med"/>
          </a:ln>
        </p:spPr>
      </p:cxnSp>
      <p:sp>
        <p:nvSpPr>
          <p:cNvPr id="24" name="Google Shape;304;p14">
            <a:extLst>
              <a:ext uri="{FF2B5EF4-FFF2-40B4-BE49-F238E27FC236}">
                <a16:creationId xmlns:a16="http://schemas.microsoft.com/office/drawing/2014/main" id="{B74B9B6D-1022-ED43-B3B0-A1DF1C898365}"/>
              </a:ext>
            </a:extLst>
          </p:cNvPr>
          <p:cNvSpPr txBox="1"/>
          <p:nvPr/>
        </p:nvSpPr>
        <p:spPr>
          <a:xfrm>
            <a:off x="3832605" y="3270369"/>
            <a:ext cx="1240493" cy="307736"/>
          </a:xfrm>
          <a:prstGeom prst="rect">
            <a:avLst/>
          </a:prstGeom>
          <a:solidFill>
            <a:schemeClr val="bg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Difficulty</a:t>
            </a:r>
            <a:endParaRPr b="0" i="0" u="none" strike="noStrike" cap="none" dirty="0">
              <a:solidFill>
                <a:srgbClr val="000000"/>
              </a:solidFill>
              <a:latin typeface="Poppins" pitchFamily="2" charset="77"/>
              <a:cs typeface="Poppins" pitchFamily="2" charset="77"/>
              <a:sym typeface="Arial"/>
            </a:endParaRPr>
          </a:p>
        </p:txBody>
      </p:sp>
      <p:sp>
        <p:nvSpPr>
          <p:cNvPr id="25" name="Google Shape;310;p14">
            <a:extLst>
              <a:ext uri="{FF2B5EF4-FFF2-40B4-BE49-F238E27FC236}">
                <a16:creationId xmlns:a16="http://schemas.microsoft.com/office/drawing/2014/main" id="{5A78AF12-E28E-D647-8917-4F0D30D845F8}"/>
              </a:ext>
            </a:extLst>
          </p:cNvPr>
          <p:cNvSpPr txBox="1"/>
          <p:nvPr/>
        </p:nvSpPr>
        <p:spPr>
          <a:xfrm>
            <a:off x="4438647" y="839767"/>
            <a:ext cx="816796"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(High)</a:t>
            </a:r>
            <a:endParaRPr sz="1000" dirty="0">
              <a:latin typeface="Poppins" pitchFamily="2" charset="77"/>
              <a:ea typeface="Calibri"/>
              <a:cs typeface="Poppins" pitchFamily="2" charset="77"/>
              <a:sym typeface="Calibri"/>
            </a:endParaRPr>
          </a:p>
        </p:txBody>
      </p:sp>
      <p:sp>
        <p:nvSpPr>
          <p:cNvPr id="26" name="Google Shape;311;p14">
            <a:extLst>
              <a:ext uri="{FF2B5EF4-FFF2-40B4-BE49-F238E27FC236}">
                <a16:creationId xmlns:a16="http://schemas.microsoft.com/office/drawing/2014/main" id="{339E2C19-D02C-6949-B7BE-65D4EFCF77F5}"/>
              </a:ext>
            </a:extLst>
          </p:cNvPr>
          <p:cNvSpPr txBox="1"/>
          <p:nvPr/>
        </p:nvSpPr>
        <p:spPr>
          <a:xfrm>
            <a:off x="10559637" y="5939438"/>
            <a:ext cx="792575" cy="33852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000" dirty="0">
                <a:latin typeface="Poppins" pitchFamily="2" charset="77"/>
                <a:ea typeface="Calibri"/>
                <a:cs typeface="Poppins" pitchFamily="2" charset="77"/>
                <a:sym typeface="Calibri"/>
              </a:rPr>
              <a:t>(High)</a:t>
            </a:r>
            <a:endParaRPr sz="1000" dirty="0">
              <a:latin typeface="Poppins" pitchFamily="2" charset="77"/>
              <a:ea typeface="Calibri"/>
              <a:cs typeface="Poppins" pitchFamily="2" charset="77"/>
              <a:sym typeface="Calibri"/>
            </a:endParaRPr>
          </a:p>
        </p:txBody>
      </p:sp>
      <p:sp>
        <p:nvSpPr>
          <p:cNvPr id="27" name="Google Shape;312;p14">
            <a:extLst>
              <a:ext uri="{FF2B5EF4-FFF2-40B4-BE49-F238E27FC236}">
                <a16:creationId xmlns:a16="http://schemas.microsoft.com/office/drawing/2014/main" id="{E6D330B4-A49A-704D-B2CE-C0BB6731EC04}"/>
              </a:ext>
            </a:extLst>
          </p:cNvPr>
          <p:cNvSpPr txBox="1"/>
          <p:nvPr/>
        </p:nvSpPr>
        <p:spPr>
          <a:xfrm>
            <a:off x="4438647" y="5492602"/>
            <a:ext cx="60327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(Low)</a:t>
            </a:r>
            <a:endParaRPr sz="1000" dirty="0">
              <a:latin typeface="Poppins" pitchFamily="2" charset="77"/>
              <a:ea typeface="Calibri"/>
              <a:cs typeface="Poppins" pitchFamily="2" charset="77"/>
              <a:sym typeface="Calibri"/>
            </a:endParaRPr>
          </a:p>
        </p:txBody>
      </p:sp>
      <p:sp>
        <p:nvSpPr>
          <p:cNvPr id="28" name="Google Shape;313;p14">
            <a:extLst>
              <a:ext uri="{FF2B5EF4-FFF2-40B4-BE49-F238E27FC236}">
                <a16:creationId xmlns:a16="http://schemas.microsoft.com/office/drawing/2014/main" id="{D4EA2998-590C-E94D-9EAD-E9AAA803A0CA}"/>
              </a:ext>
            </a:extLst>
          </p:cNvPr>
          <p:cNvSpPr txBox="1"/>
          <p:nvPr/>
        </p:nvSpPr>
        <p:spPr>
          <a:xfrm>
            <a:off x="5248862" y="5939438"/>
            <a:ext cx="6348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(Low)</a:t>
            </a:r>
            <a:endParaRPr sz="1000" dirty="0">
              <a:latin typeface="Poppins" pitchFamily="2" charset="77"/>
              <a:ea typeface="Calibri"/>
              <a:cs typeface="Poppins" pitchFamily="2" charset="77"/>
              <a:sym typeface="Calibri"/>
            </a:endParaRPr>
          </a:p>
        </p:txBody>
      </p:sp>
      <p:sp>
        <p:nvSpPr>
          <p:cNvPr id="29" name="Google Shape;302;p14">
            <a:extLst>
              <a:ext uri="{FF2B5EF4-FFF2-40B4-BE49-F238E27FC236}">
                <a16:creationId xmlns:a16="http://schemas.microsoft.com/office/drawing/2014/main" id="{BC78E6D2-9FA1-8F4D-BDE0-57679577644E}"/>
              </a:ext>
            </a:extLst>
          </p:cNvPr>
          <p:cNvSpPr txBox="1"/>
          <p:nvPr/>
        </p:nvSpPr>
        <p:spPr>
          <a:xfrm>
            <a:off x="7776723" y="5936931"/>
            <a:ext cx="889852" cy="52318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Climate Impact</a:t>
            </a:r>
            <a:endParaRPr b="0" i="0" u="none" strike="noStrike" cap="none" dirty="0">
              <a:solidFill>
                <a:srgbClr val="000000"/>
              </a:solidFill>
              <a:latin typeface="Poppins" pitchFamily="2" charset="77"/>
              <a:cs typeface="Poppins" pitchFamily="2" charset="77"/>
              <a:sym typeface="Arial"/>
            </a:endParaRPr>
          </a:p>
        </p:txBody>
      </p:sp>
      <p:sp>
        <p:nvSpPr>
          <p:cNvPr id="33" name="TextBox 32">
            <a:extLst>
              <a:ext uri="{FF2B5EF4-FFF2-40B4-BE49-F238E27FC236}">
                <a16:creationId xmlns:a16="http://schemas.microsoft.com/office/drawing/2014/main" id="{2FBD8E2D-3C2B-7043-BD39-BE34294B7144}"/>
              </a:ext>
            </a:extLst>
          </p:cNvPr>
          <p:cNvSpPr txBox="1"/>
          <p:nvPr/>
        </p:nvSpPr>
        <p:spPr>
          <a:xfrm>
            <a:off x="346354" y="2947081"/>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4" name="TextBox 33">
            <a:extLst>
              <a:ext uri="{FF2B5EF4-FFF2-40B4-BE49-F238E27FC236}">
                <a16:creationId xmlns:a16="http://schemas.microsoft.com/office/drawing/2014/main" id="{1A5E00FE-27ED-874D-A410-16EC2260FD10}"/>
              </a:ext>
            </a:extLst>
          </p:cNvPr>
          <p:cNvSpPr txBox="1"/>
          <p:nvPr/>
        </p:nvSpPr>
        <p:spPr>
          <a:xfrm>
            <a:off x="346354" y="3292383"/>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5" name="TextBox 34">
            <a:extLst>
              <a:ext uri="{FF2B5EF4-FFF2-40B4-BE49-F238E27FC236}">
                <a16:creationId xmlns:a16="http://schemas.microsoft.com/office/drawing/2014/main" id="{14FCA463-0A14-7946-936F-23D1E9F5FF8B}"/>
              </a:ext>
            </a:extLst>
          </p:cNvPr>
          <p:cNvSpPr txBox="1"/>
          <p:nvPr/>
        </p:nvSpPr>
        <p:spPr>
          <a:xfrm>
            <a:off x="346354" y="3637685"/>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6" name="TextBox 35">
            <a:extLst>
              <a:ext uri="{FF2B5EF4-FFF2-40B4-BE49-F238E27FC236}">
                <a16:creationId xmlns:a16="http://schemas.microsoft.com/office/drawing/2014/main" id="{F6E0892F-D7DE-4C4E-8F02-64939D982D78}"/>
              </a:ext>
            </a:extLst>
          </p:cNvPr>
          <p:cNvSpPr txBox="1"/>
          <p:nvPr/>
        </p:nvSpPr>
        <p:spPr>
          <a:xfrm>
            <a:off x="2564088" y="2947081"/>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7" name="TextBox 36">
            <a:extLst>
              <a:ext uri="{FF2B5EF4-FFF2-40B4-BE49-F238E27FC236}">
                <a16:creationId xmlns:a16="http://schemas.microsoft.com/office/drawing/2014/main" id="{8BCEE091-E6F5-8745-B402-E8E5A6B058C4}"/>
              </a:ext>
            </a:extLst>
          </p:cNvPr>
          <p:cNvSpPr txBox="1"/>
          <p:nvPr/>
        </p:nvSpPr>
        <p:spPr>
          <a:xfrm>
            <a:off x="2564088" y="3292383"/>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8" name="TextBox 37">
            <a:extLst>
              <a:ext uri="{FF2B5EF4-FFF2-40B4-BE49-F238E27FC236}">
                <a16:creationId xmlns:a16="http://schemas.microsoft.com/office/drawing/2014/main" id="{BC4ACD0D-D70B-AC4B-9CA8-C958A6E5BAA9}"/>
              </a:ext>
            </a:extLst>
          </p:cNvPr>
          <p:cNvSpPr txBox="1"/>
          <p:nvPr/>
        </p:nvSpPr>
        <p:spPr>
          <a:xfrm>
            <a:off x="2564088" y="3637685"/>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39" name="TextBox 38">
            <a:extLst>
              <a:ext uri="{FF2B5EF4-FFF2-40B4-BE49-F238E27FC236}">
                <a16:creationId xmlns:a16="http://schemas.microsoft.com/office/drawing/2014/main" id="{F21F2C36-72A7-7045-8C64-BBF97BC45ED9}"/>
              </a:ext>
            </a:extLst>
          </p:cNvPr>
          <p:cNvSpPr txBox="1"/>
          <p:nvPr/>
        </p:nvSpPr>
        <p:spPr>
          <a:xfrm>
            <a:off x="2564088" y="3982987"/>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0" name="TextBox 39">
            <a:extLst>
              <a:ext uri="{FF2B5EF4-FFF2-40B4-BE49-F238E27FC236}">
                <a16:creationId xmlns:a16="http://schemas.microsoft.com/office/drawing/2014/main" id="{F83A3C31-C440-414B-9691-0C6C2284FEFD}"/>
              </a:ext>
            </a:extLst>
          </p:cNvPr>
          <p:cNvSpPr txBox="1"/>
          <p:nvPr/>
        </p:nvSpPr>
        <p:spPr>
          <a:xfrm>
            <a:off x="2564088" y="4328289"/>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1" name="TextBox 40">
            <a:extLst>
              <a:ext uri="{FF2B5EF4-FFF2-40B4-BE49-F238E27FC236}">
                <a16:creationId xmlns:a16="http://schemas.microsoft.com/office/drawing/2014/main" id="{245EF370-D0C7-AE41-9489-91A3436517FE}"/>
              </a:ext>
            </a:extLst>
          </p:cNvPr>
          <p:cNvSpPr txBox="1"/>
          <p:nvPr/>
        </p:nvSpPr>
        <p:spPr>
          <a:xfrm>
            <a:off x="346354" y="3982987"/>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2" name="TextBox 41">
            <a:extLst>
              <a:ext uri="{FF2B5EF4-FFF2-40B4-BE49-F238E27FC236}">
                <a16:creationId xmlns:a16="http://schemas.microsoft.com/office/drawing/2014/main" id="{577E012D-5368-4049-B47D-5F0208E1CB4C}"/>
              </a:ext>
            </a:extLst>
          </p:cNvPr>
          <p:cNvSpPr txBox="1"/>
          <p:nvPr/>
        </p:nvSpPr>
        <p:spPr>
          <a:xfrm>
            <a:off x="346354" y="6048573"/>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3" name="TextBox 42">
            <a:extLst>
              <a:ext uri="{FF2B5EF4-FFF2-40B4-BE49-F238E27FC236}">
                <a16:creationId xmlns:a16="http://schemas.microsoft.com/office/drawing/2014/main" id="{685163A0-316E-6540-B7A4-887565D78A51}"/>
              </a:ext>
            </a:extLst>
          </p:cNvPr>
          <p:cNvSpPr txBox="1"/>
          <p:nvPr/>
        </p:nvSpPr>
        <p:spPr>
          <a:xfrm>
            <a:off x="346354" y="4667365"/>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4" name="TextBox 43">
            <a:extLst>
              <a:ext uri="{FF2B5EF4-FFF2-40B4-BE49-F238E27FC236}">
                <a16:creationId xmlns:a16="http://schemas.microsoft.com/office/drawing/2014/main" id="{D5740333-9AC8-C54D-BBA1-019F89BFA76C}"/>
              </a:ext>
            </a:extLst>
          </p:cNvPr>
          <p:cNvSpPr txBox="1"/>
          <p:nvPr/>
        </p:nvSpPr>
        <p:spPr>
          <a:xfrm>
            <a:off x="346354" y="5012667"/>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5" name="TextBox 44">
            <a:extLst>
              <a:ext uri="{FF2B5EF4-FFF2-40B4-BE49-F238E27FC236}">
                <a16:creationId xmlns:a16="http://schemas.microsoft.com/office/drawing/2014/main" id="{B8C52635-B6D9-CA4D-9A90-F702D6E331C4}"/>
              </a:ext>
            </a:extLst>
          </p:cNvPr>
          <p:cNvSpPr txBox="1"/>
          <p:nvPr/>
        </p:nvSpPr>
        <p:spPr>
          <a:xfrm>
            <a:off x="346354" y="5357969"/>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6" name="TextBox 45">
            <a:extLst>
              <a:ext uri="{FF2B5EF4-FFF2-40B4-BE49-F238E27FC236}">
                <a16:creationId xmlns:a16="http://schemas.microsoft.com/office/drawing/2014/main" id="{8F8B26B5-5C98-4149-BBA8-B2280E89CDED}"/>
              </a:ext>
            </a:extLst>
          </p:cNvPr>
          <p:cNvSpPr txBox="1"/>
          <p:nvPr/>
        </p:nvSpPr>
        <p:spPr>
          <a:xfrm>
            <a:off x="2564088" y="4667365"/>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7" name="TextBox 46">
            <a:extLst>
              <a:ext uri="{FF2B5EF4-FFF2-40B4-BE49-F238E27FC236}">
                <a16:creationId xmlns:a16="http://schemas.microsoft.com/office/drawing/2014/main" id="{9E95E866-3AF0-354A-9F85-E26C95AE6BA2}"/>
              </a:ext>
            </a:extLst>
          </p:cNvPr>
          <p:cNvSpPr txBox="1"/>
          <p:nvPr/>
        </p:nvSpPr>
        <p:spPr>
          <a:xfrm>
            <a:off x="2564088" y="5012667"/>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8" name="TextBox 47">
            <a:extLst>
              <a:ext uri="{FF2B5EF4-FFF2-40B4-BE49-F238E27FC236}">
                <a16:creationId xmlns:a16="http://schemas.microsoft.com/office/drawing/2014/main" id="{E2661309-AF13-9045-8754-C1DE4C152D24}"/>
              </a:ext>
            </a:extLst>
          </p:cNvPr>
          <p:cNvSpPr txBox="1"/>
          <p:nvPr/>
        </p:nvSpPr>
        <p:spPr>
          <a:xfrm>
            <a:off x="2564088" y="5357969"/>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49" name="TextBox 48">
            <a:extLst>
              <a:ext uri="{FF2B5EF4-FFF2-40B4-BE49-F238E27FC236}">
                <a16:creationId xmlns:a16="http://schemas.microsoft.com/office/drawing/2014/main" id="{7CA43537-BCA9-9345-892A-4F253A060DC6}"/>
              </a:ext>
            </a:extLst>
          </p:cNvPr>
          <p:cNvSpPr txBox="1"/>
          <p:nvPr/>
        </p:nvSpPr>
        <p:spPr>
          <a:xfrm>
            <a:off x="2564088" y="5703271"/>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50" name="TextBox 49">
            <a:extLst>
              <a:ext uri="{FF2B5EF4-FFF2-40B4-BE49-F238E27FC236}">
                <a16:creationId xmlns:a16="http://schemas.microsoft.com/office/drawing/2014/main" id="{1C1DC8DB-0107-D54E-A5F5-9A02EF6BA32D}"/>
              </a:ext>
            </a:extLst>
          </p:cNvPr>
          <p:cNvSpPr txBox="1"/>
          <p:nvPr/>
        </p:nvSpPr>
        <p:spPr>
          <a:xfrm>
            <a:off x="2564088" y="6048573"/>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
        <p:nvSpPr>
          <p:cNvPr id="51" name="TextBox 50">
            <a:extLst>
              <a:ext uri="{FF2B5EF4-FFF2-40B4-BE49-F238E27FC236}">
                <a16:creationId xmlns:a16="http://schemas.microsoft.com/office/drawing/2014/main" id="{C1C7FCDC-E78E-794B-A7BE-18488999EC41}"/>
              </a:ext>
            </a:extLst>
          </p:cNvPr>
          <p:cNvSpPr txBox="1"/>
          <p:nvPr/>
        </p:nvSpPr>
        <p:spPr>
          <a:xfrm>
            <a:off x="346354" y="5703271"/>
            <a:ext cx="583814" cy="307777"/>
          </a:xfrm>
          <a:prstGeom prst="rect">
            <a:avLst/>
          </a:prstGeom>
          <a:noFill/>
          <a:ln>
            <a:solidFill>
              <a:schemeClr val="bg1">
                <a:lumMod val="85000"/>
              </a:schemeClr>
            </a:solidFill>
          </a:ln>
        </p:spPr>
        <p:txBody>
          <a:bodyPr wrap="none" rtlCol="0">
            <a:spAutoFit/>
          </a:bodyPr>
          <a:lstStyle/>
          <a:p>
            <a:r>
              <a:rPr lang="en-US" dirty="0">
                <a:latin typeface="Poppins" pitchFamily="2" charset="77"/>
                <a:cs typeface="Poppins" pitchFamily="2" charset="77"/>
              </a:rPr>
              <a:t>Idea</a:t>
            </a:r>
          </a:p>
        </p:txBody>
      </p:sp>
    </p:spTree>
    <p:extLst>
      <p:ext uri="{BB962C8B-B14F-4D97-AF65-F5344CB8AC3E}">
        <p14:creationId xmlns:p14="http://schemas.microsoft.com/office/powerpoint/2010/main" val="47574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ecf6637f3f_0_129"/>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5: Identify an issue to focus on</a:t>
            </a:r>
          </a:p>
        </p:txBody>
      </p:sp>
      <p:sp>
        <p:nvSpPr>
          <p:cNvPr id="203" name="Google Shape;203;gecf6637f3f_0_129"/>
          <p:cNvSpPr txBox="1">
            <a:spLocks noGrp="1"/>
          </p:cNvSpPr>
          <p:nvPr>
            <p:ph type="body" idx="1"/>
          </p:nvPr>
        </p:nvSpPr>
        <p:spPr>
          <a:xfrm>
            <a:off x="838200" y="1365504"/>
            <a:ext cx="10515600" cy="5355946"/>
          </a:xfrm>
          <a:prstGeom prst="rect">
            <a:avLst/>
          </a:prstGeom>
        </p:spPr>
        <p:txBody>
          <a:bodyPr spcFirstLastPara="1" wrap="square" lIns="91425" tIns="45700" rIns="91425" bIns="45700" anchor="t" anchorCtr="0">
            <a:noAutofit/>
          </a:bodyPr>
          <a:lstStyle/>
          <a:p>
            <a:pPr marL="0" indent="0">
              <a:lnSpc>
                <a:spcPct val="14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Based on your prioritization matrix, identify one or even two challenges you would like to focus on.</a:t>
            </a:r>
            <a:endParaRPr sz="1400" dirty="0">
              <a:latin typeface="Poppins" pitchFamily="2" charset="77"/>
              <a:cs typeface="Poppins" pitchFamily="2" charset="77"/>
            </a:endParaRPr>
          </a:p>
          <a:p>
            <a:pPr marL="457200" lvl="0" indent="-457200" algn="l" rtl="0">
              <a:lnSpc>
                <a:spcPct val="125000"/>
              </a:lnSpc>
              <a:spcBef>
                <a:spcPts val="0"/>
              </a:spcBef>
              <a:spcAft>
                <a:spcPts val="0"/>
              </a:spcAft>
              <a:buNone/>
            </a:pPr>
            <a:endParaRPr sz="800" dirty="0">
              <a:latin typeface="Poppins" pitchFamily="2" charset="77"/>
              <a:cs typeface="Poppins" pitchFamily="2" charset="77"/>
            </a:endParaRPr>
          </a:p>
          <a:p>
            <a:pPr indent="-457200">
              <a:lnSpc>
                <a:spcPct val="125000"/>
              </a:lnSpc>
              <a:spcBef>
                <a:spcPts val="0"/>
              </a:spcBef>
              <a:buSzPts val="1400"/>
            </a:pPr>
            <a:r>
              <a:rPr lang="en-US" dirty="0"/>
              <a:t>Focus on the ‘Do Now’ or ‘Do Next’ boxes.  Choose something you are passionate about and have a pathway to influence.  </a:t>
            </a:r>
          </a:p>
          <a:p>
            <a:pPr indent="-457200">
              <a:lnSpc>
                <a:spcPct val="125000"/>
              </a:lnSpc>
              <a:spcBef>
                <a:spcPts val="0"/>
              </a:spcBef>
              <a:buSzPts val="1400"/>
            </a:pPr>
            <a:endParaRPr lang="en-US" dirty="0"/>
          </a:p>
          <a:p>
            <a:pPr indent="-457200">
              <a:lnSpc>
                <a:spcPct val="125000"/>
              </a:lnSpc>
              <a:spcBef>
                <a:spcPts val="0"/>
              </a:spcBef>
              <a:buSzPts val="1400"/>
            </a:pPr>
            <a:r>
              <a:rPr lang="en-US" dirty="0"/>
              <a:t>For your challenge, where or by whom is that decision made?  Write it down. Identifying this will help you focus on your work.</a:t>
            </a:r>
          </a:p>
          <a:p>
            <a:pPr marL="457200" lvl="0" indent="-457200" algn="l" rtl="0">
              <a:lnSpc>
                <a:spcPct val="125000"/>
              </a:lnSpc>
              <a:spcBef>
                <a:spcPts val="0"/>
              </a:spcBef>
              <a:spcAft>
                <a:spcPts val="0"/>
              </a:spcAft>
              <a:buSzPts val="1400"/>
              <a:buChar char="•"/>
            </a:pPr>
            <a:endParaRPr lang="en-US" sz="14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You will come back to this after Session 2 and iterate it through the Boot Camp so don’t worry that you don’t know everything yet.  </a:t>
            </a:r>
            <a:endParaRPr sz="1400" dirty="0">
              <a:latin typeface="Poppins" pitchFamily="2" charset="77"/>
              <a:cs typeface="Poppins" pitchFamily="2" charset="77"/>
            </a:endParaRPr>
          </a:p>
          <a:p>
            <a:pPr marL="45720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None/>
            </a:pPr>
            <a:r>
              <a:rPr lang="en-US" sz="1400" dirty="0">
                <a:latin typeface="Poppins" pitchFamily="2" charset="77"/>
                <a:cs typeface="Poppins" pitchFamily="2" charset="77"/>
              </a:rPr>
              <a:t>Some examples could be:</a:t>
            </a:r>
            <a:endParaRPr sz="1400" dirty="0">
              <a:latin typeface="Poppins" pitchFamily="2" charset="77"/>
              <a:cs typeface="Poppins" pitchFamily="2" charset="77"/>
            </a:endParaRPr>
          </a:p>
          <a:p>
            <a:pPr marL="457200" lvl="1" indent="-317500">
              <a:lnSpc>
                <a:spcPct val="125000"/>
              </a:lnSpc>
              <a:spcBef>
                <a:spcPts val="0"/>
              </a:spcBef>
              <a:buSzPts val="1400"/>
            </a:pPr>
            <a:r>
              <a:rPr lang="en-US" sz="1400" i="1" dirty="0">
                <a:latin typeface="Poppins" pitchFamily="2" charset="77"/>
                <a:cs typeface="Poppins" pitchFamily="2" charset="77"/>
              </a:rPr>
              <a:t>I want to reduce the emissions from flying in our organization, and I need to influence the Head of Sales who decides our salespeople’s travel.</a:t>
            </a:r>
            <a:endParaRPr sz="1400" i="1" dirty="0">
              <a:latin typeface="Poppins" pitchFamily="2" charset="77"/>
              <a:cs typeface="Poppins" pitchFamily="2" charset="77"/>
            </a:endParaRPr>
          </a:p>
          <a:p>
            <a:pPr marL="457200" lvl="1" indent="-317500">
              <a:lnSpc>
                <a:spcPct val="125000"/>
              </a:lnSpc>
              <a:spcBef>
                <a:spcPts val="0"/>
              </a:spcBef>
              <a:buSzPts val="1400"/>
            </a:pPr>
            <a:r>
              <a:rPr lang="en-US" sz="1400" i="1" dirty="0">
                <a:latin typeface="Poppins" pitchFamily="2" charset="77"/>
                <a:cs typeface="Poppins" pitchFamily="2" charset="77"/>
              </a:rPr>
              <a:t>I want to reduce my organization’s emissions from buildings and facilities, and I need to influence the planning process for our next store/warehouse/office.</a:t>
            </a:r>
            <a:endParaRPr sz="1400" i="1" dirty="0">
              <a:latin typeface="Poppins" pitchFamily="2" charset="77"/>
              <a:cs typeface="Poppins" pitchFamily="2" charset="77"/>
            </a:endParaRPr>
          </a:p>
          <a:p>
            <a:pPr marL="457200" lvl="1" indent="-317500">
              <a:lnSpc>
                <a:spcPct val="125000"/>
              </a:lnSpc>
              <a:spcBef>
                <a:spcPts val="0"/>
              </a:spcBef>
              <a:buSzPts val="1400"/>
            </a:pPr>
            <a:r>
              <a:rPr lang="en-US" sz="1400" i="1" dirty="0">
                <a:latin typeface="Poppins" pitchFamily="2" charset="77"/>
                <a:cs typeface="Poppins" pitchFamily="2" charset="77"/>
              </a:rPr>
              <a:t>I want my organization to develop a lower emissions product, and I need to influence the CEO.</a:t>
            </a:r>
            <a:endParaRPr sz="1400" i="1" dirty="0">
              <a:latin typeface="Poppins" pitchFamily="2" charset="77"/>
              <a:cs typeface="Poppins" pitchFamily="2" charset="77"/>
            </a:endParaRPr>
          </a:p>
          <a:p>
            <a:pPr marL="457200" lvl="1" indent="-317500">
              <a:lnSpc>
                <a:spcPct val="125000"/>
              </a:lnSpc>
              <a:spcBef>
                <a:spcPts val="0"/>
              </a:spcBef>
              <a:buSzPts val="1400"/>
            </a:pPr>
            <a:r>
              <a:rPr lang="en-US" sz="1400" i="1" dirty="0">
                <a:latin typeface="Poppins" pitchFamily="2" charset="77"/>
                <a:cs typeface="Poppins" pitchFamily="2" charset="77"/>
              </a:rPr>
              <a:t>I want my organization to develop a climate plan, and I need to influence our leadership team.</a:t>
            </a:r>
            <a:endParaRPr sz="1400" i="1" dirty="0">
              <a:latin typeface="Poppins" pitchFamily="2" charset="77"/>
              <a:cs typeface="Poppins" pitchFamily="2" charset="77"/>
            </a:endParaRPr>
          </a:p>
          <a:p>
            <a:pPr marL="0" lvl="0" indent="0" algn="l" rtl="0">
              <a:spcBef>
                <a:spcPts val="1000"/>
              </a:spcBef>
              <a:spcAft>
                <a:spcPts val="0"/>
              </a:spcAft>
              <a:buNone/>
            </a:pPr>
            <a:endParaRPr sz="1400" dirty="0">
              <a:latin typeface="Poppins" pitchFamily="2" charset="77"/>
              <a:cs typeface="Poppins" pitchFamily="2" charset="77"/>
            </a:endParaRPr>
          </a:p>
        </p:txBody>
      </p:sp>
      <p:sp>
        <p:nvSpPr>
          <p:cNvPr id="204" name="Google Shape;204;gecf6637f3f_0_1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6" name="Google Shape;114;gecf6637f3f_0_49">
            <a:extLst>
              <a:ext uri="{FF2B5EF4-FFF2-40B4-BE49-F238E27FC236}">
                <a16:creationId xmlns:a16="http://schemas.microsoft.com/office/drawing/2014/main" id="{BE738ED9-5FC3-4C45-B91B-30E13FF3740F}"/>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ee6113f06_0_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en-US" sz="4000" dirty="0">
                <a:latin typeface="Poppins" pitchFamily="2" charset="77"/>
                <a:cs typeface="Poppins" pitchFamily="2" charset="77"/>
              </a:rPr>
              <a:t>My climate boot camp focus</a:t>
            </a:r>
          </a:p>
        </p:txBody>
      </p:sp>
      <p:sp>
        <p:nvSpPr>
          <p:cNvPr id="212" name="Google Shape;212;geee6113f06_0_1"/>
          <p:cNvSpPr txBox="1">
            <a:spLocks noGrp="1"/>
          </p:cNvSpPr>
          <p:nvPr>
            <p:ph type="body" idx="1"/>
          </p:nvPr>
        </p:nvSpPr>
        <p:spPr>
          <a:xfrm>
            <a:off x="938100" y="1481566"/>
            <a:ext cx="5157900" cy="66501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1400" b="0" dirty="0">
                <a:latin typeface="Poppins" pitchFamily="2" charset="77"/>
                <a:cs typeface="Poppins" pitchFamily="2" charset="77"/>
              </a:rPr>
              <a:t>The greenhouse gas emission reduction challenge I would like to address through my Action Plan is:</a:t>
            </a:r>
            <a:endParaRPr sz="1400" b="0" dirty="0">
              <a:latin typeface="Poppins" pitchFamily="2" charset="77"/>
              <a:cs typeface="Poppins" pitchFamily="2" charset="77"/>
            </a:endParaRPr>
          </a:p>
        </p:txBody>
      </p:sp>
      <p:sp>
        <p:nvSpPr>
          <p:cNvPr id="213" name="Google Shape;213;geee6113f06_0_1"/>
          <p:cNvSpPr txBox="1">
            <a:spLocks noGrp="1"/>
          </p:cNvSpPr>
          <p:nvPr>
            <p:ph type="body" idx="2"/>
          </p:nvPr>
        </p:nvSpPr>
        <p:spPr>
          <a:xfrm>
            <a:off x="839800" y="2277211"/>
            <a:ext cx="5157900" cy="3797685"/>
          </a:xfrm>
          <a:prstGeom prst="rect">
            <a:avLst/>
          </a:prstGeom>
          <a:solidFill>
            <a:schemeClr val="bg1"/>
          </a:solidFill>
          <a:ln>
            <a:solidFill>
              <a:schemeClr val="bg1">
                <a:lumMod val="75000"/>
              </a:schemeClr>
            </a:solid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1400" dirty="0">
                <a:solidFill>
                  <a:schemeClr val="tx1"/>
                </a:solidFill>
                <a:latin typeface="Poppins" pitchFamily="2" charset="77"/>
                <a:cs typeface="Poppins" pitchFamily="2" charset="77"/>
              </a:rPr>
              <a:t>&lt;your answer&gt; </a:t>
            </a:r>
            <a:endParaRPr sz="1400" dirty="0">
              <a:solidFill>
                <a:schemeClr val="tx1"/>
              </a:solidFill>
              <a:latin typeface="Poppins" pitchFamily="2" charset="77"/>
              <a:cs typeface="Poppins" pitchFamily="2" charset="77"/>
            </a:endParaRPr>
          </a:p>
        </p:txBody>
      </p:sp>
      <p:sp>
        <p:nvSpPr>
          <p:cNvPr id="214" name="Google Shape;214;geee6113f06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215" name="Google Shape;215;geee6113f06_0_1"/>
          <p:cNvSpPr txBox="1">
            <a:spLocks noGrp="1"/>
          </p:cNvSpPr>
          <p:nvPr>
            <p:ph type="body" idx="3"/>
          </p:nvPr>
        </p:nvSpPr>
        <p:spPr>
          <a:xfrm>
            <a:off x="6169100" y="1481566"/>
            <a:ext cx="5183100" cy="66501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000"/>
              </a:spcBef>
              <a:spcAft>
                <a:spcPts val="0"/>
              </a:spcAft>
              <a:buSzPts val="2400"/>
              <a:buNone/>
            </a:pPr>
            <a:r>
              <a:rPr lang="en-US" sz="1400" b="0" dirty="0">
                <a:latin typeface="Poppins" pitchFamily="2" charset="77"/>
                <a:cs typeface="Poppins" pitchFamily="2" charset="77"/>
              </a:rPr>
              <a:t>The decision or decision-maker I want to inform with the results of my Action Plan is:</a:t>
            </a:r>
            <a:endParaRPr sz="1400" b="0" dirty="0">
              <a:latin typeface="Poppins" pitchFamily="2" charset="77"/>
              <a:cs typeface="Poppins" pitchFamily="2" charset="77"/>
            </a:endParaRPr>
          </a:p>
        </p:txBody>
      </p:sp>
      <p:sp>
        <p:nvSpPr>
          <p:cNvPr id="11" name="Google Shape;213;geee6113f06_0_1">
            <a:extLst>
              <a:ext uri="{FF2B5EF4-FFF2-40B4-BE49-F238E27FC236}">
                <a16:creationId xmlns:a16="http://schemas.microsoft.com/office/drawing/2014/main" id="{90F4FE09-B3DA-D549-B3B7-FFB2A337BBF0}"/>
              </a:ext>
            </a:extLst>
          </p:cNvPr>
          <p:cNvSpPr txBox="1">
            <a:spLocks noGrp="1"/>
          </p:cNvSpPr>
          <p:nvPr>
            <p:ph type="body" idx="4"/>
          </p:nvPr>
        </p:nvSpPr>
        <p:spPr>
          <a:xfrm>
            <a:off x="6172200" y="2277210"/>
            <a:ext cx="5183188" cy="3797685"/>
          </a:xfrm>
          <a:prstGeom prst="rect">
            <a:avLst/>
          </a:prstGeom>
          <a:solidFill>
            <a:schemeClr val="bg1"/>
          </a:solidFill>
          <a:ln>
            <a:solidFill>
              <a:schemeClr val="bg1">
                <a:lumMod val="75000"/>
              </a:schemeClr>
            </a:solid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1400" dirty="0">
                <a:latin typeface="Poppins" pitchFamily="2" charset="77"/>
                <a:cs typeface="Poppins" pitchFamily="2" charset="77"/>
              </a:rPr>
              <a:t>&lt;your answer&gt; </a:t>
            </a:r>
            <a:endParaRPr sz="1400" dirty="0">
              <a:latin typeface="Poppins" pitchFamily="2" charset="77"/>
              <a:cs typeface="Poppins" pitchFamily="2" charset="77"/>
            </a:endParaRPr>
          </a:p>
        </p:txBody>
      </p:sp>
      <p:sp>
        <p:nvSpPr>
          <p:cNvPr id="8" name="Google Shape;114;gecf6637f3f_0_49">
            <a:extLst>
              <a:ext uri="{FF2B5EF4-FFF2-40B4-BE49-F238E27FC236}">
                <a16:creationId xmlns:a16="http://schemas.microsoft.com/office/drawing/2014/main" id="{A068607A-1903-1943-B23D-4998EFA92AE3}"/>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3" name="Picture 2">
            <a:extLst>
              <a:ext uri="{FF2B5EF4-FFF2-40B4-BE49-F238E27FC236}">
                <a16:creationId xmlns:a16="http://schemas.microsoft.com/office/drawing/2014/main" id="{6069F960-46C2-B447-B7EE-F56CB89B2A88}"/>
              </a:ext>
            </a:extLst>
          </p:cNvPr>
          <p:cNvPicPr>
            <a:picLocks noChangeAspect="1"/>
          </p:cNvPicPr>
          <p:nvPr/>
        </p:nvPicPr>
        <p:blipFill>
          <a:blip r:embed="rId3"/>
          <a:stretch>
            <a:fillRect/>
          </a:stretch>
        </p:blipFill>
        <p:spPr>
          <a:xfrm>
            <a:off x="6096000" y="2352846"/>
            <a:ext cx="5348224" cy="3008376"/>
          </a:xfrm>
          <a:prstGeom prst="rect">
            <a:avLst/>
          </a:prstGeom>
          <a:ln>
            <a:solidFill>
              <a:schemeClr val="bg1">
                <a:lumMod val="75000"/>
              </a:schemeClr>
            </a:solidFill>
          </a:ln>
        </p:spPr>
      </p:pic>
      <p:sp>
        <p:nvSpPr>
          <p:cNvPr id="222" name="Google Shape;222;gecf6637f3f_0_1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6 (optional): Identify major implications for your industry</a:t>
            </a:r>
            <a:endParaRPr sz="4000" dirty="0">
              <a:latin typeface="Poppins" pitchFamily="2" charset="77"/>
              <a:cs typeface="Poppins" pitchFamily="2" charset="77"/>
            </a:endParaRPr>
          </a:p>
        </p:txBody>
      </p:sp>
      <p:sp>
        <p:nvSpPr>
          <p:cNvPr id="223" name="Google Shape;223;gecf6637f3f_0_136"/>
          <p:cNvSpPr txBox="1">
            <a:spLocks noGrp="1"/>
          </p:cNvSpPr>
          <p:nvPr>
            <p:ph type="body" idx="1"/>
          </p:nvPr>
        </p:nvSpPr>
        <p:spPr>
          <a:xfrm>
            <a:off x="546146" y="1785869"/>
            <a:ext cx="5354782" cy="4667251"/>
          </a:xfrm>
          <a:prstGeom prst="rect">
            <a:avLst/>
          </a:prstGeom>
        </p:spPr>
        <p:txBody>
          <a:bodyPr spcFirstLastPara="1" wrap="square" lIns="91425" tIns="45700" rIns="91425" bIns="45700" anchor="t" anchorCtr="0">
            <a:noAutofit/>
          </a:bodyPr>
          <a:lstStyle/>
          <a:p>
            <a:pPr marL="0" lvl="0" indent="0">
              <a:lnSpc>
                <a:spcPct val="14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00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This is a more advanced exercise to start thinking about the industry wide impacts of climate change on your industry.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If you would like to explore it, start by listing the major industry wide trends impacting your industry’s future.  Your company may have identified these in a strategy document or annual report.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Or you can keep the generic trends already in the table to start your thinking.</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Now brainstorm how the industry trends and global climate challenges intersect.  You could do this with people within your organization/industry, or by reading some of the additional resources listed, especially the WRI Sustainability SWOT paper.</a:t>
            </a:r>
            <a:endParaRPr sz="1400" dirty="0">
              <a:latin typeface="Poppins" pitchFamily="2" charset="77"/>
              <a:cs typeface="Poppins" pitchFamily="2" charset="77"/>
            </a:endParaRPr>
          </a:p>
          <a:p>
            <a:pPr marL="457200" lvl="0" indent="-317500" algn="l" rtl="0">
              <a:lnSpc>
                <a:spcPct val="100000"/>
              </a:lnSpc>
              <a:spcBef>
                <a:spcPts val="0"/>
              </a:spcBef>
              <a:spcAft>
                <a:spcPts val="0"/>
              </a:spcAft>
              <a:buSzPts val="1400"/>
              <a:buChar char="•"/>
            </a:pPr>
            <a:endParaRPr sz="1400" dirty="0">
              <a:latin typeface="Poppins" pitchFamily="2" charset="77"/>
              <a:cs typeface="Poppins" pitchFamily="2" charset="77"/>
            </a:endParaRPr>
          </a:p>
        </p:txBody>
      </p:sp>
      <p:sp>
        <p:nvSpPr>
          <p:cNvPr id="224" name="Google Shape;224;gecf6637f3f_0_1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
        <p:nvSpPr>
          <p:cNvPr id="226" name="Google Shape;226;gecf6637f3f_0_136"/>
          <p:cNvSpPr txBox="1">
            <a:spLocks noGrp="1"/>
          </p:cNvSpPr>
          <p:nvPr>
            <p:ph type="body" idx="2"/>
          </p:nvPr>
        </p:nvSpPr>
        <p:spPr>
          <a:xfrm>
            <a:off x="6172200" y="1785869"/>
            <a:ext cx="5181600" cy="4351200"/>
          </a:xfrm>
          <a:prstGeom prst="rect">
            <a:avLst/>
          </a:prstGeom>
        </p:spPr>
        <p:txBody>
          <a:bodyPr spcFirstLastPara="1" wrap="square" lIns="91425" tIns="45700" rIns="91425" bIns="45700" anchor="t" anchorCtr="0">
            <a:normAutofit/>
          </a:bodyPr>
          <a:lstStyle/>
          <a:p>
            <a:pPr marL="0" indent="0">
              <a:lnSpc>
                <a:spcPct val="145000"/>
              </a:lnSpc>
              <a:spcBef>
                <a:spcPts val="0"/>
              </a:spcBef>
              <a:buNone/>
            </a:pPr>
            <a:r>
              <a:rPr lang="en-US" sz="1600" dirty="0">
                <a:latin typeface="Poppins" pitchFamily="2" charset="77"/>
                <a:cs typeface="Poppins" pitchFamily="2" charset="77"/>
              </a:rPr>
              <a:t>Ex</a:t>
            </a:r>
            <a:r>
              <a:rPr lang="en-US" sz="1600" i="1" dirty="0">
                <a:latin typeface="Poppins" pitchFamily="2" charset="77"/>
                <a:cs typeface="Poppins" pitchFamily="2" charset="77"/>
              </a:rPr>
              <a:t>ample:</a:t>
            </a:r>
            <a:endParaRPr sz="1600" i="1" dirty="0">
              <a:latin typeface="Poppins" pitchFamily="2" charset="77"/>
              <a:cs typeface="Poppins" pitchFamily="2" charset="77"/>
            </a:endParaRPr>
          </a:p>
        </p:txBody>
      </p:sp>
      <p:cxnSp>
        <p:nvCxnSpPr>
          <p:cNvPr id="227" name="Google Shape;227;gecf6637f3f_0_136"/>
          <p:cNvCxnSpPr>
            <a:cxnSpLocks/>
          </p:cNvCxnSpPr>
          <p:nvPr/>
        </p:nvCxnSpPr>
        <p:spPr>
          <a:xfrm flipV="1">
            <a:off x="5412654" y="3110934"/>
            <a:ext cx="1940646" cy="499409"/>
          </a:xfrm>
          <a:prstGeom prst="straightConnector1">
            <a:avLst/>
          </a:prstGeom>
          <a:noFill/>
          <a:ln w="38100" cap="flat" cmpd="sng">
            <a:solidFill>
              <a:srgbClr val="00A047"/>
            </a:solidFill>
            <a:prstDash val="solid"/>
            <a:round/>
            <a:headEnd type="diamond" w="med" len="med"/>
            <a:tailEnd type="triangle" w="med" len="med"/>
          </a:ln>
        </p:spPr>
      </p:cxnSp>
      <p:cxnSp>
        <p:nvCxnSpPr>
          <p:cNvPr id="228" name="Google Shape;228;gecf6637f3f_0_136"/>
          <p:cNvCxnSpPr>
            <a:cxnSpLocks/>
          </p:cNvCxnSpPr>
          <p:nvPr/>
        </p:nvCxnSpPr>
        <p:spPr>
          <a:xfrm flipV="1">
            <a:off x="5672328" y="4628528"/>
            <a:ext cx="3700272" cy="846024"/>
          </a:xfrm>
          <a:prstGeom prst="straightConnector1">
            <a:avLst/>
          </a:prstGeom>
          <a:noFill/>
          <a:ln w="38100" cap="flat" cmpd="sng">
            <a:solidFill>
              <a:srgbClr val="00A047"/>
            </a:solidFill>
            <a:prstDash val="solid"/>
            <a:round/>
            <a:headEnd type="diamond" w="med" len="med"/>
            <a:tailEnd type="triangle" w="med" len="med"/>
          </a:ln>
        </p:spPr>
      </p:cxnSp>
      <p:sp>
        <p:nvSpPr>
          <p:cNvPr id="11" name="Google Shape;114;gecf6637f3f_0_49">
            <a:extLst>
              <a:ext uri="{FF2B5EF4-FFF2-40B4-BE49-F238E27FC236}">
                <a16:creationId xmlns:a16="http://schemas.microsoft.com/office/drawing/2014/main" id="{328A2191-F2F4-8F47-9611-51316842C11E}"/>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Industry-wide implications</a:t>
            </a:r>
          </a:p>
        </p:txBody>
      </p:sp>
      <p:graphicFrame>
        <p:nvGraphicFramePr>
          <p:cNvPr id="235" name="Google Shape;235;p10"/>
          <p:cNvGraphicFramePr/>
          <p:nvPr>
            <p:extLst>
              <p:ext uri="{D42A27DB-BD31-4B8C-83A1-F6EECF244321}">
                <p14:modId xmlns:p14="http://schemas.microsoft.com/office/powerpoint/2010/main" val="3941891736"/>
              </p:ext>
            </p:extLst>
          </p:nvPr>
        </p:nvGraphicFramePr>
        <p:xfrm>
          <a:off x="838175" y="1336992"/>
          <a:ext cx="10515625" cy="4775200"/>
        </p:xfrm>
        <a:graphic>
          <a:graphicData uri="http://schemas.openxmlformats.org/drawingml/2006/table">
            <a:tbl>
              <a:tblPr firstRow="1" bandRow="1">
                <a:tableStyleId>{6E25E649-3F16-4E02-A733-19D2CDBF48F0}</a:tableStyleId>
              </a:tblPr>
              <a:tblGrid>
                <a:gridCol w="2103125">
                  <a:extLst>
                    <a:ext uri="{9D8B030D-6E8A-4147-A177-3AD203B41FA5}">
                      <a16:colId xmlns:a16="http://schemas.microsoft.com/office/drawing/2014/main" val="20000"/>
                    </a:ext>
                  </a:extLst>
                </a:gridCol>
                <a:gridCol w="2103125">
                  <a:extLst>
                    <a:ext uri="{9D8B030D-6E8A-4147-A177-3AD203B41FA5}">
                      <a16:colId xmlns:a16="http://schemas.microsoft.com/office/drawing/2014/main" val="20001"/>
                    </a:ext>
                  </a:extLst>
                </a:gridCol>
                <a:gridCol w="2103125">
                  <a:extLst>
                    <a:ext uri="{9D8B030D-6E8A-4147-A177-3AD203B41FA5}">
                      <a16:colId xmlns:a16="http://schemas.microsoft.com/office/drawing/2014/main" val="20002"/>
                    </a:ext>
                  </a:extLst>
                </a:gridCol>
                <a:gridCol w="2103125">
                  <a:extLst>
                    <a:ext uri="{9D8B030D-6E8A-4147-A177-3AD203B41FA5}">
                      <a16:colId xmlns:a16="http://schemas.microsoft.com/office/drawing/2014/main" val="20003"/>
                    </a:ext>
                  </a:extLst>
                </a:gridCol>
                <a:gridCol w="2103125">
                  <a:extLst>
                    <a:ext uri="{9D8B030D-6E8A-4147-A177-3AD203B41FA5}">
                      <a16:colId xmlns:a16="http://schemas.microsoft.com/office/drawing/2014/main" val="20004"/>
                    </a:ext>
                  </a:extLst>
                </a:gridCol>
              </a:tblGrid>
              <a:tr h="370850">
                <a:tc>
                  <a:txBody>
                    <a:bodyPr/>
                    <a:lstStyle/>
                    <a:p>
                      <a:pPr marL="0" marR="0" lvl="0" indent="0" algn="r"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Megatrends &gt;&gt;</a:t>
                      </a:r>
                      <a:endParaRPr sz="1400" b="1" u="none" strike="noStrike" cap="none" dirty="0">
                        <a:solidFill>
                          <a:schemeClr val="tx1"/>
                        </a:solidFill>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br>
                        <a:rPr lang="en-US" sz="1400" b="1" u="none" strike="noStrike" cap="none" dirty="0">
                          <a:solidFill>
                            <a:schemeClr val="tx1"/>
                          </a:solidFill>
                          <a:latin typeface="Poppins" pitchFamily="2" charset="77"/>
                          <a:cs typeface="Poppins" pitchFamily="2" charset="77"/>
                        </a:rPr>
                      </a:br>
                      <a:r>
                        <a:rPr lang="en-US" sz="1400" b="1" u="none" strike="noStrike" cap="none" dirty="0">
                          <a:solidFill>
                            <a:schemeClr val="tx1"/>
                          </a:solidFill>
                          <a:latin typeface="Poppins" pitchFamily="2" charset="77"/>
                          <a:cs typeface="Poppins" pitchFamily="2" charset="77"/>
                          <a:sym typeface="Garamond"/>
                        </a:rPr>
                        <a:t>Climate Challenges</a:t>
                      </a:r>
                      <a:endParaRPr sz="1400" b="1" u="none" strike="noStrike" cap="none" dirty="0">
                        <a:solidFill>
                          <a:schemeClr val="tx1"/>
                        </a:solidFill>
                        <a:latin typeface="Poppins" pitchFamily="2" charset="77"/>
                        <a:cs typeface="Poppins" pitchFamily="2" charset="77"/>
                      </a:endParaRPr>
                    </a:p>
                  </a:txBody>
                  <a:tcPr marL="63500" marR="63500" marT="63500" marB="63500">
                    <a:lnR w="6350" cap="flat" cmpd="sng" algn="ctr">
                      <a:solidFill>
                        <a:schemeClr val="tx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Innovation &amp; Technical Advances</a:t>
                      </a:r>
                      <a:endParaRPr sz="1400" b="1" u="none" strike="noStrike" cap="none" dirty="0">
                        <a:solidFill>
                          <a:schemeClr val="tx1"/>
                        </a:solidFill>
                        <a:latin typeface="Poppins" pitchFamily="2" charset="77"/>
                        <a:cs typeface="Poppins" pitchFamily="2" charset="77"/>
                      </a:endParaRPr>
                    </a:p>
                  </a:txBody>
                  <a:tcPr marL="63500" marR="63500" marT="63500" marB="63500">
                    <a:lnL w="6350" cap="flat" cmpd="sng" algn="ctr">
                      <a:solidFill>
                        <a:schemeClr val="tx1"/>
                      </a:solidFill>
                      <a:prstDash val="solid"/>
                      <a:round/>
                      <a:headEnd type="none" w="med" len="med"/>
                      <a:tailEnd type="none" w="med" len="med"/>
                    </a:lnL>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Demographic and Social Shifts</a:t>
                      </a:r>
                      <a:endParaRPr sz="1400" b="1" u="none" strike="noStrike" cap="none" dirty="0">
                        <a:solidFill>
                          <a:schemeClr val="tx1"/>
                        </a:solidFill>
                        <a:latin typeface="Poppins" pitchFamily="2" charset="77"/>
                        <a:cs typeface="Poppins" pitchFamily="2" charset="77"/>
                      </a:endParaRPr>
                    </a:p>
                  </a:txBody>
                  <a:tcPr marL="63500" marR="63500" marT="63500" marB="63500">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Global Economic Dynamics</a:t>
                      </a:r>
                      <a:endParaRPr sz="1400" b="1" u="none" strike="noStrike" cap="none" dirty="0">
                        <a:solidFill>
                          <a:schemeClr val="tx1"/>
                        </a:solidFill>
                        <a:latin typeface="Poppins" pitchFamily="2" charset="77"/>
                        <a:cs typeface="Poppins" pitchFamily="2" charset="77"/>
                      </a:endParaRPr>
                    </a:p>
                  </a:txBody>
                  <a:tcPr marL="63500" marR="63500" marT="63500" marB="63500">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Political and Regulatory Priorities</a:t>
                      </a:r>
                      <a:endParaRPr sz="1400" b="1" u="none" strike="noStrike" cap="none" dirty="0">
                        <a:solidFill>
                          <a:schemeClr val="tx1"/>
                        </a:solidFill>
                        <a:latin typeface="Poppins" pitchFamily="2" charset="77"/>
                        <a:cs typeface="Poppins" pitchFamily="2" charset="77"/>
                      </a:endParaRPr>
                    </a:p>
                  </a:txBody>
                  <a:tcPr marL="63500" marR="63500" marT="63500" marB="63500">
                    <a:solidFill>
                      <a:srgbClr val="97B1D6"/>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Reduce Greenhouse Gas Emissions / Offset GHG emissions</a:t>
                      </a:r>
                      <a:endParaRPr sz="1400" b="1" u="none" strike="noStrike" cap="none" dirty="0">
                        <a:solidFill>
                          <a:schemeClr val="tx1"/>
                        </a:solidFill>
                        <a:latin typeface="Poppins" pitchFamily="2" charset="77"/>
                        <a:cs typeface="Poppins" pitchFamily="2" charset="77"/>
                      </a:endParaRPr>
                    </a:p>
                  </a:txBody>
                  <a:tcPr marL="63500" marR="63500" marT="63500" marB="63500">
                    <a:lnR w="635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lnL w="6350" cap="flat" cmpd="sng" algn="ctr">
                      <a:solidFill>
                        <a:schemeClr val="tx1"/>
                      </a:solidFill>
                      <a:prstDash val="solid"/>
                      <a:round/>
                      <a:headEnd type="none" w="med" len="med"/>
                      <a:tailEnd type="none" w="med" len="med"/>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Adapt to implications of climate change (flooding, food scarcity, water scarcity, natural disasters…)</a:t>
                      </a:r>
                      <a:endParaRPr sz="1400" b="1" u="none" strike="noStrike" cap="none" dirty="0">
                        <a:solidFill>
                          <a:schemeClr val="tx1"/>
                        </a:solidFill>
                        <a:latin typeface="Poppins" pitchFamily="2" charset="77"/>
                        <a:cs typeface="Poppins" pitchFamily="2" charset="77"/>
                      </a:endParaRPr>
                    </a:p>
                  </a:txBody>
                  <a:tcPr marL="63500" marR="63500" marT="63500" marB="63500">
                    <a:lnR w="635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lnL w="6350" cap="flat" cmpd="sng" algn="ctr">
                      <a:solidFill>
                        <a:schemeClr val="tx1"/>
                      </a:solidFill>
                      <a:prstDash val="solid"/>
                      <a:round/>
                      <a:headEnd type="none" w="med" len="med"/>
                      <a:tailEnd type="none" w="med" len="med"/>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a:solidFill>
                          <a:schemeClr val="tx1"/>
                        </a:solidFill>
                        <a:latin typeface="Poppins" pitchFamily="2" charset="77"/>
                        <a:cs typeface="Poppins" pitchFamily="2" charset="77"/>
                      </a:endParaRPr>
                    </a:p>
                  </a:txBody>
                  <a:tcPr marL="63500" marR="63500" marT="63500" marB="63500"/>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Garamond"/>
                        </a:rPr>
                        <a:t>Unequal / unfair distribution of the impacts of climate change itself and mitigation and adaptation action (environmental justice). </a:t>
                      </a:r>
                      <a:endParaRPr sz="1400" b="1" u="none" strike="noStrike" cap="none" dirty="0">
                        <a:solidFill>
                          <a:schemeClr val="tx1"/>
                        </a:solidFill>
                        <a:latin typeface="Poppins" pitchFamily="2" charset="77"/>
                        <a:cs typeface="Poppins" pitchFamily="2" charset="77"/>
                      </a:endParaRPr>
                    </a:p>
                  </a:txBody>
                  <a:tcPr marL="63500" marR="63500" marT="63500" marB="63500">
                    <a:lnR w="6350" cap="flat" cmpd="sng" algn="ctr">
                      <a:solidFill>
                        <a:schemeClr val="tx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lnL w="6350" cap="flat" cmpd="sng" algn="ctr">
                      <a:solidFill>
                        <a:schemeClr val="tx1"/>
                      </a:solidFill>
                      <a:prstDash val="solid"/>
                      <a:round/>
                      <a:headEnd type="none" w="med" len="med"/>
                      <a:tailEnd type="none" w="med" len="med"/>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cs typeface="Poppins" pitchFamily="2" charset="77"/>
                      </a:endParaRPr>
                    </a:p>
                  </a:txBody>
                  <a:tcPr marL="63500" marR="63500" marT="63500" marB="63500"/>
                </a:tc>
                <a:extLst>
                  <a:ext uri="{0D108BD9-81ED-4DB2-BD59-A6C34878D82A}">
                    <a16:rowId xmlns:a16="http://schemas.microsoft.com/office/drawing/2014/main" val="10003"/>
                  </a:ext>
                </a:extLst>
              </a:tr>
            </a:tbl>
          </a:graphicData>
        </a:graphic>
      </p:graphicFrame>
      <p:sp>
        <p:nvSpPr>
          <p:cNvPr id="237" name="Google Shape;23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7" name="Google Shape;114;gecf6637f3f_0_49">
            <a:extLst>
              <a:ext uri="{FF2B5EF4-FFF2-40B4-BE49-F238E27FC236}">
                <a16:creationId xmlns:a16="http://schemas.microsoft.com/office/drawing/2014/main" id="{CCAF1928-48C1-8646-87A6-4CC922DB0B33}"/>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1</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Issues</a:t>
            </a:r>
            <a:endParaRPr sz="1200" b="1" dirty="0">
              <a:solidFill>
                <a:schemeClr val="bg1"/>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3651B70E-C6BF-814E-8F71-DBF69F457A20}"/>
              </a:ext>
            </a:extLst>
          </p:cNvPr>
          <p:cNvSpPr txBox="1"/>
          <p:nvPr/>
        </p:nvSpPr>
        <p:spPr>
          <a:xfrm>
            <a:off x="838175" y="6538912"/>
            <a:ext cx="8034572" cy="246221"/>
          </a:xfrm>
          <a:prstGeom prst="rect">
            <a:avLst/>
          </a:prstGeom>
          <a:noFill/>
        </p:spPr>
        <p:txBody>
          <a:bodyPr wrap="none" rtlCol="0">
            <a:spAutoFit/>
          </a:bodyPr>
          <a:lstStyle/>
          <a:p>
            <a:r>
              <a:rPr lang="en-US" sz="1000" dirty="0">
                <a:latin typeface="Poppins" pitchFamily="2" charset="77"/>
                <a:cs typeface="Poppins" pitchFamily="2" charset="77"/>
              </a:rPr>
              <a:t>Note: This framework has been adapted from ’ </a:t>
            </a:r>
            <a:r>
              <a:rPr lang="en-US" sz="1000" dirty="0" err="1">
                <a:latin typeface="Poppins" pitchFamily="2" charset="77"/>
                <a:cs typeface="Poppins" pitchFamily="2" charset="77"/>
              </a:rPr>
              <a:t>sSWOT</a:t>
            </a:r>
            <a:r>
              <a:rPr lang="en-US" sz="1000" dirty="0">
                <a:latin typeface="Poppins" pitchFamily="2" charset="77"/>
                <a:cs typeface="Poppins" pitchFamily="2" charset="77"/>
              </a:rPr>
              <a:t>: A Sustainability SWOT’ developed by World Resources institute &lt;</a:t>
            </a:r>
            <a:r>
              <a:rPr lang="en-US" sz="1000" dirty="0">
                <a:latin typeface="Poppins" pitchFamily="2" charset="77"/>
                <a:cs typeface="Poppins" pitchFamily="2" charset="77"/>
                <a:hlinkClick r:id="rId3"/>
              </a:rPr>
              <a:t>link</a:t>
            </a:r>
            <a:r>
              <a:rPr lang="en-US" sz="1000" dirty="0">
                <a:latin typeface="Poppins" pitchFamily="2" charset="77"/>
                <a:cs typeface="Poppins" pitchFamily="2" charset="77"/>
              </a:rPr>
              <a:t>&gt;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ecf6637f3f_0_2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Welcome</a:t>
            </a:r>
            <a:endParaRPr sz="4000" dirty="0">
              <a:latin typeface="Poppins" pitchFamily="2" charset="77"/>
              <a:cs typeface="Poppins" pitchFamily="2" charset="77"/>
            </a:endParaRPr>
          </a:p>
        </p:txBody>
      </p:sp>
      <p:sp>
        <p:nvSpPr>
          <p:cNvPr id="96" name="Google Shape;96;gecf6637f3f_0_258"/>
          <p:cNvSpPr txBox="1">
            <a:spLocks noGrp="1"/>
          </p:cNvSpPr>
          <p:nvPr>
            <p:ph type="body" idx="1"/>
          </p:nvPr>
        </p:nvSpPr>
        <p:spPr>
          <a:xfrm>
            <a:off x="838200" y="1448790"/>
            <a:ext cx="10515600" cy="4728035"/>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SzPts val="852"/>
              <a:buNone/>
            </a:pPr>
            <a:r>
              <a:rPr lang="en-US" sz="1400" dirty="0">
                <a:latin typeface="Poppins" pitchFamily="2" charset="77"/>
                <a:cs typeface="Poppins" pitchFamily="2" charset="77"/>
              </a:rPr>
              <a:t>From all of us at the </a:t>
            </a:r>
            <a:r>
              <a:rPr lang="en-US" sz="14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Harvard Alumni Climate and Environment special interest group (“HACE”) and Climate Reality, welcome to the Climate Boot Camp. </a:t>
            </a:r>
            <a:r>
              <a:rPr lang="en-US" sz="1400" dirty="0">
                <a:latin typeface="Poppins" pitchFamily="2" charset="77"/>
                <a:cs typeface="Poppins" pitchFamily="2" charset="77"/>
              </a:rPr>
              <a:t> We’re thrilled you’re here, and continuing your journey as a sustainability advocate and transforming your organizations. </a:t>
            </a:r>
            <a:endParaRPr sz="1400" dirty="0">
              <a:latin typeface="Poppins" pitchFamily="2" charset="77"/>
              <a:cs typeface="Poppins" pitchFamily="2" charset="77"/>
            </a:endParaRPr>
          </a:p>
          <a:p>
            <a:pPr marL="0" lvl="0" indent="0" algn="l" rtl="0">
              <a:lnSpc>
                <a:spcPct val="125000"/>
              </a:lnSpc>
              <a:spcBef>
                <a:spcPts val="0"/>
              </a:spcBef>
              <a:spcAft>
                <a:spcPts val="0"/>
              </a:spcAft>
              <a:buSzPts val="852"/>
              <a:buNone/>
            </a:pPr>
            <a:endParaRPr sz="1400" dirty="0">
              <a:latin typeface="Poppins" pitchFamily="2" charset="77"/>
              <a:cs typeface="Poppins" pitchFamily="2" charset="77"/>
            </a:endParaRPr>
          </a:p>
          <a:p>
            <a:pPr marL="0" lvl="0" indent="0" algn="l" rtl="0">
              <a:lnSpc>
                <a:spcPct val="125000"/>
              </a:lnSpc>
              <a:spcBef>
                <a:spcPts val="0"/>
              </a:spcBef>
              <a:spcAft>
                <a:spcPts val="0"/>
              </a:spcAft>
              <a:buSzPts val="852"/>
              <a:buNone/>
            </a:pPr>
            <a:r>
              <a:rPr lang="en-US" sz="1400" dirty="0">
                <a:latin typeface="Poppins" pitchFamily="2" charset="77"/>
                <a:cs typeface="Poppins" pitchFamily="2" charset="77"/>
              </a:rPr>
              <a:t>This Personal Action Plan Template (“the Template”) will guide you to create an action plan to begin to combat climate </a:t>
            </a:r>
            <a:r>
              <a:rPr lang="en-US" sz="14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change within your organization, while being mindful</a:t>
            </a:r>
            <a:r>
              <a:rPr lang="en-US" sz="1400" dirty="0">
                <a:latin typeface="Poppins" pitchFamily="2" charset="77"/>
                <a:cs typeface="Poppins" pitchFamily="2" charset="77"/>
              </a:rPr>
              <a:t> of environmental sustainability and environmental justice.  The Template can be:</a:t>
            </a:r>
            <a:endParaRPr sz="1400" dirty="0">
              <a:latin typeface="Poppins" pitchFamily="2" charset="77"/>
              <a:cs typeface="Poppins" pitchFamily="2" charset="77"/>
            </a:endParaRPr>
          </a:p>
          <a:p>
            <a:pPr marL="285750" lvl="0" indent="-320548" algn="l" rtl="0">
              <a:lnSpc>
                <a:spcPct val="125000"/>
              </a:lnSpc>
              <a:spcBef>
                <a:spcPts val="0"/>
              </a:spcBef>
              <a:spcAft>
                <a:spcPts val="0"/>
              </a:spcAft>
              <a:buSzPts val="1400"/>
              <a:buChar char="•"/>
            </a:pPr>
            <a:r>
              <a:rPr lang="en-US" sz="1400" dirty="0">
                <a:latin typeface="Poppins" pitchFamily="2" charset="77"/>
                <a:cs typeface="Poppins" pitchFamily="2" charset="77"/>
              </a:rPr>
              <a:t>a tool to record and make sense of the information you’ll get through the </a:t>
            </a:r>
            <a:r>
              <a:rPr lang="en-US" sz="14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Boot Camp</a:t>
            </a:r>
            <a:r>
              <a:rPr lang="en-US" sz="1400" dirty="0">
                <a:latin typeface="Poppins" pitchFamily="2" charset="77"/>
                <a:cs typeface="Poppins" pitchFamily="2" charset="77"/>
              </a:rPr>
              <a:t> Sessions;</a:t>
            </a:r>
            <a:endParaRPr sz="1400" dirty="0">
              <a:latin typeface="Poppins" pitchFamily="2" charset="77"/>
              <a:cs typeface="Poppins" pitchFamily="2" charset="77"/>
            </a:endParaRPr>
          </a:p>
          <a:p>
            <a:pPr marL="285750" lvl="0" indent="-320548" algn="l" rtl="0">
              <a:lnSpc>
                <a:spcPct val="125000"/>
              </a:lnSpc>
              <a:spcBef>
                <a:spcPts val="0"/>
              </a:spcBef>
              <a:spcAft>
                <a:spcPts val="0"/>
              </a:spcAft>
              <a:buSzPts val="1400"/>
              <a:buChar char="•"/>
            </a:pPr>
            <a:r>
              <a:rPr lang="en-US" sz="1400" dirty="0">
                <a:latin typeface="Poppins" pitchFamily="2" charset="77"/>
                <a:cs typeface="Poppins" pitchFamily="2" charset="77"/>
              </a:rPr>
              <a:t>a framework to prioritize action and focus on </a:t>
            </a:r>
            <a:r>
              <a:rPr lang="en-US" sz="1400" dirty="0">
                <a:latin typeface="Poppins" pitchFamily="2" charset="77"/>
                <a:cs typeface="Poppins" pitchFamily="2" charset="7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areas where you’re</a:t>
            </a:r>
            <a:r>
              <a:rPr lang="en-US" sz="1400" dirty="0">
                <a:latin typeface="Poppins" pitchFamily="2" charset="77"/>
                <a:cs typeface="Poppins" pitchFamily="2" charset="77"/>
              </a:rPr>
              <a:t> most likely to make an impact; and</a:t>
            </a:r>
            <a:endParaRPr sz="1400" dirty="0">
              <a:latin typeface="Poppins" pitchFamily="2" charset="77"/>
              <a:cs typeface="Poppins" pitchFamily="2" charset="77"/>
            </a:endParaRPr>
          </a:p>
          <a:p>
            <a:pPr marL="285750" lvl="0" indent="-320548" algn="l" rtl="0">
              <a:lnSpc>
                <a:spcPct val="125000"/>
              </a:lnSpc>
              <a:spcBef>
                <a:spcPts val="0"/>
              </a:spcBef>
              <a:spcAft>
                <a:spcPts val="0"/>
              </a:spcAft>
              <a:buSzPts val="1400"/>
              <a:buChar char="•"/>
            </a:pPr>
            <a:r>
              <a:rPr lang="en-US" sz="1400" dirty="0">
                <a:latin typeface="Poppins" pitchFamily="2" charset="77"/>
                <a:cs typeface="Poppins" pitchFamily="2" charset="77"/>
              </a:rPr>
              <a:t>a presentation you can share with others to incorporate their views and gain their support.</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852"/>
              <a:buFont typeface="Arial"/>
              <a:buNone/>
            </a:pPr>
            <a:r>
              <a:rPr lang="en-US" sz="1400" b="1" dirty="0">
                <a:latin typeface="Poppins" pitchFamily="2" charset="77"/>
                <a:cs typeface="Poppins" pitchFamily="2" charset="77"/>
              </a:rPr>
              <a:t>Scope of the Action Plan Template</a:t>
            </a:r>
            <a:endParaRPr sz="14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852"/>
              <a:buFont typeface="Arial"/>
              <a:buNone/>
            </a:pPr>
            <a:r>
              <a:rPr lang="en-US" sz="1400" dirty="0">
                <a:latin typeface="Poppins" pitchFamily="2" charset="77"/>
                <a:cs typeface="Poppins" pitchFamily="2" charset="77"/>
              </a:rPr>
              <a:t>The Template is designed for a busy individual (you) to begin to act within your organization.  It assumes your organization doesn’t yet have a full climate or sustainability strategy and needs leadership (you again) to get them started.</a:t>
            </a:r>
            <a:endParaRPr sz="14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852"/>
              <a:buFont typeface="Arial"/>
              <a:buNone/>
            </a:pPr>
            <a:endParaRPr sz="1400" dirty="0">
              <a:latin typeface="Poppins" pitchFamily="2" charset="77"/>
              <a:cs typeface="Poppins" pitchFamily="2" charset="77"/>
            </a:endParaRPr>
          </a:p>
          <a:p>
            <a:pPr marL="0" lvl="0" indent="0" algn="l" rtl="0">
              <a:lnSpc>
                <a:spcPct val="125000"/>
              </a:lnSpc>
              <a:spcBef>
                <a:spcPts val="0"/>
              </a:spcBef>
              <a:spcAft>
                <a:spcPts val="0"/>
              </a:spcAft>
              <a:buNone/>
            </a:pPr>
            <a:r>
              <a:rPr lang="en-US" sz="1400" dirty="0">
                <a:latin typeface="Poppins" pitchFamily="2" charset="77"/>
                <a:cs typeface="Poppins" pitchFamily="2" charset="77"/>
              </a:rPr>
              <a:t>Climate is the focus of the Template.  The tools can be applied to the broader scope of environmental sustainability.  As you proceed, you should also take a view beyond your organization to consider environmental justice and how people and communities around your organization are also affected.</a:t>
            </a:r>
            <a:endParaRPr sz="1400" dirty="0">
              <a:latin typeface="Poppins" pitchFamily="2" charset="77"/>
              <a:cs typeface="Poppins" pitchFamily="2" charset="77"/>
            </a:endParaRPr>
          </a:p>
        </p:txBody>
      </p:sp>
      <p:sp>
        <p:nvSpPr>
          <p:cNvPr id="97" name="Google Shape;97;gecf6637f3f_0_2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ecf6637f3f_0_14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4000" dirty="0">
                <a:latin typeface="Poppins" pitchFamily="2" charset="77"/>
                <a:ea typeface="Arial"/>
                <a:cs typeface="Poppins" pitchFamily="2" charset="77"/>
                <a:sym typeface="Arial"/>
              </a:rPr>
              <a:t>Assess your organization’s strengths, weaknesses, opportunities and threats </a:t>
            </a:r>
            <a:endParaRPr lang="en-US" sz="4000" dirty="0">
              <a:latin typeface="Poppins" pitchFamily="2" charset="77"/>
              <a:cs typeface="Poppins" pitchFamily="2" charset="77"/>
            </a:endParaRPr>
          </a:p>
        </p:txBody>
      </p:sp>
      <p:sp>
        <p:nvSpPr>
          <p:cNvPr id="244" name="Google Shape;244;gecf6637f3f_0_148"/>
          <p:cNvSpPr txBox="1">
            <a:spLocks noGrp="1"/>
          </p:cNvSpPr>
          <p:nvPr>
            <p:ph type="body" idx="1"/>
          </p:nvPr>
        </p:nvSpPr>
        <p:spPr>
          <a:xfrm>
            <a:off x="838203" y="1981832"/>
            <a:ext cx="5181600" cy="4374517"/>
          </a:xfrm>
          <a:prstGeom prst="rect">
            <a:avLst/>
          </a:prstGeom>
        </p:spPr>
        <p:txBody>
          <a:bodyPr spcFirstLastPara="1" wrap="square" lIns="91425" tIns="45700" rIns="91425" bIns="45700" anchor="t" anchorCtr="0">
            <a:noAutofit/>
          </a:bodyPr>
          <a:lstStyle/>
          <a:p>
            <a:pPr marL="0" lvl="0" indent="-457200" algn="l" rtl="0">
              <a:lnSpc>
                <a:spcPct val="125000"/>
              </a:lnSpc>
              <a:spcBef>
                <a:spcPts val="0"/>
              </a:spcBef>
              <a:spcAft>
                <a:spcPts val="0"/>
              </a:spcAft>
              <a:buNone/>
            </a:pPr>
            <a:r>
              <a:rPr lang="en-US" sz="1400" dirty="0">
                <a:latin typeface="Poppins" pitchFamily="2" charset="77"/>
                <a:cs typeface="Poppins" pitchFamily="2" charset="77"/>
              </a:rPr>
              <a:t>In Session 2 the speakers and each Track will focus on identifying your organization’s opportunities and the strategies that work.  </a:t>
            </a:r>
            <a:endParaRPr sz="14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None/>
            </a:pPr>
            <a:r>
              <a:rPr lang="en-US" sz="1400" dirty="0">
                <a:latin typeface="Poppins" pitchFamily="2" charset="77"/>
                <a:cs typeface="Poppins" pitchFamily="2" charset="77"/>
              </a:rPr>
              <a:t>There is one exercise, completing the Climate SWOT for your organization.  (</a:t>
            </a:r>
            <a:r>
              <a:rPr lang="en-US" sz="1400" b="1" dirty="0">
                <a:latin typeface="Poppins" pitchFamily="2" charset="77"/>
                <a:cs typeface="Poppins" pitchFamily="2" charset="77"/>
              </a:rPr>
              <a:t>SWOT</a:t>
            </a:r>
            <a:r>
              <a:rPr lang="en-US" sz="1400" dirty="0">
                <a:latin typeface="Poppins" pitchFamily="2" charset="77"/>
                <a:cs typeface="Poppins" pitchFamily="2" charset="77"/>
              </a:rPr>
              <a:t> stands for </a:t>
            </a:r>
            <a:r>
              <a:rPr lang="en-US" sz="1400" b="1" dirty="0">
                <a:latin typeface="Poppins" pitchFamily="2" charset="77"/>
                <a:cs typeface="Poppins" pitchFamily="2" charset="77"/>
              </a:rPr>
              <a:t>S</a:t>
            </a:r>
            <a:r>
              <a:rPr lang="en-US" sz="1400" dirty="0">
                <a:latin typeface="Poppins" pitchFamily="2" charset="77"/>
                <a:cs typeface="Poppins" pitchFamily="2" charset="77"/>
              </a:rPr>
              <a:t>trengths, </a:t>
            </a:r>
            <a:r>
              <a:rPr lang="en-US" sz="1400" b="1" dirty="0">
                <a:latin typeface="Poppins" pitchFamily="2" charset="77"/>
                <a:cs typeface="Poppins" pitchFamily="2" charset="77"/>
              </a:rPr>
              <a:t>W</a:t>
            </a:r>
            <a:r>
              <a:rPr lang="en-US" sz="1400" dirty="0">
                <a:latin typeface="Poppins" pitchFamily="2" charset="77"/>
                <a:cs typeface="Poppins" pitchFamily="2" charset="77"/>
              </a:rPr>
              <a:t>eaknesses, </a:t>
            </a:r>
            <a:r>
              <a:rPr lang="en-US" sz="1400" b="1" dirty="0">
                <a:latin typeface="Poppins" pitchFamily="2" charset="77"/>
                <a:cs typeface="Poppins" pitchFamily="2" charset="77"/>
              </a:rPr>
              <a:t>O</a:t>
            </a:r>
            <a:r>
              <a:rPr lang="en-US" sz="1400" dirty="0">
                <a:latin typeface="Poppins" pitchFamily="2" charset="77"/>
                <a:cs typeface="Poppins" pitchFamily="2" charset="77"/>
              </a:rPr>
              <a:t>pportunities and </a:t>
            </a:r>
            <a:r>
              <a:rPr lang="en-US" sz="1400" b="1" dirty="0">
                <a:latin typeface="Poppins" pitchFamily="2" charset="77"/>
                <a:cs typeface="Poppins" pitchFamily="2" charset="77"/>
              </a:rPr>
              <a:t>T</a:t>
            </a:r>
            <a:r>
              <a:rPr lang="en-US" sz="1400" dirty="0">
                <a:latin typeface="Poppins" pitchFamily="2" charset="77"/>
                <a:cs typeface="Poppins" pitchFamily="2" charset="77"/>
              </a:rPr>
              <a:t>hreats.)</a:t>
            </a:r>
            <a:endParaRPr sz="14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Clr>
                <a:schemeClr val="dk1"/>
              </a:buClr>
              <a:buSzPts val="1200"/>
              <a:buFont typeface="Arial"/>
              <a:buNone/>
            </a:pPr>
            <a:r>
              <a:rPr lang="en-US" sz="1400" dirty="0">
                <a:latin typeface="Poppins" pitchFamily="2" charset="77"/>
                <a:cs typeface="Poppins" pitchFamily="2" charset="77"/>
              </a:rPr>
              <a:t>The Climate SWOT is a strategic tool to help you identify internal Strengths and Weaknesses, as well as external Threats and Opportunities of your organization.  The purpose of using it is to help you identify:</a:t>
            </a:r>
            <a:endParaRPr sz="1400" dirty="0">
              <a:latin typeface="Poppins" pitchFamily="2" charset="77"/>
              <a:ea typeface="Arial"/>
              <a:cs typeface="Poppins" pitchFamily="2" charset="77"/>
              <a:sym typeface="Arial"/>
            </a:endParaRPr>
          </a:p>
          <a:p>
            <a:pPr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opportunities for action, and how risks can be transformed into opportunities</a:t>
            </a:r>
            <a:endParaRPr sz="1400" dirty="0">
              <a:latin typeface="Poppins" pitchFamily="2" charset="77"/>
              <a:ea typeface="Arial"/>
              <a:cs typeface="Poppins" pitchFamily="2" charset="77"/>
              <a:sym typeface="Arial"/>
            </a:endParaRPr>
          </a:p>
          <a:p>
            <a:pPr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how to build strengths and address the weaknesses</a:t>
            </a:r>
            <a:endParaRPr sz="1400" dirty="0">
              <a:latin typeface="Poppins" pitchFamily="2" charset="77"/>
              <a:ea typeface="Arial"/>
              <a:cs typeface="Poppins" pitchFamily="2" charset="77"/>
              <a:sym typeface="Arial"/>
            </a:endParaRPr>
          </a:p>
          <a:p>
            <a:pPr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identify quick wins for your organization</a:t>
            </a:r>
            <a:endParaRPr sz="1400" dirty="0">
              <a:latin typeface="Poppins" pitchFamily="2" charset="77"/>
              <a:cs typeface="Poppins" pitchFamily="2" charset="77"/>
            </a:endParaRPr>
          </a:p>
          <a:p>
            <a:pPr marL="0" lvl="0" indent="-457200" algn="l" rtl="0">
              <a:lnSpc>
                <a:spcPct val="125000"/>
              </a:lnSpc>
              <a:spcBef>
                <a:spcPts val="1000"/>
              </a:spcBef>
              <a:spcAft>
                <a:spcPts val="0"/>
              </a:spcAft>
              <a:buNone/>
            </a:pPr>
            <a:endParaRPr sz="1400" dirty="0">
              <a:latin typeface="Poppins" pitchFamily="2" charset="77"/>
              <a:cs typeface="Poppins" pitchFamily="2" charset="77"/>
            </a:endParaRPr>
          </a:p>
        </p:txBody>
      </p:sp>
      <p:sp>
        <p:nvSpPr>
          <p:cNvPr id="245" name="Google Shape;245;gecf6637f3f_0_14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7" name="Google Shape;114;gecf6637f3f_0_49">
            <a:extLst>
              <a:ext uri="{FF2B5EF4-FFF2-40B4-BE49-F238E27FC236}">
                <a16:creationId xmlns:a16="http://schemas.microsoft.com/office/drawing/2014/main" id="{A0E227AA-8327-0340-9BBA-B34998A00928}"/>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Session 2</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SWOT</a:t>
            </a:r>
            <a:endParaRPr sz="1200" b="1" dirty="0">
              <a:solidFill>
                <a:schemeClr val="bg1"/>
              </a:solidFill>
              <a:latin typeface="Poppins" pitchFamily="2" charset="77"/>
              <a:cs typeface="Poppins" pitchFamily="2" charset="77"/>
            </a:endParaRPr>
          </a:p>
        </p:txBody>
      </p:sp>
      <p:sp>
        <p:nvSpPr>
          <p:cNvPr id="9" name="Google Shape;135;gecf6637f3f_0_68">
            <a:extLst>
              <a:ext uri="{FF2B5EF4-FFF2-40B4-BE49-F238E27FC236}">
                <a16:creationId xmlns:a16="http://schemas.microsoft.com/office/drawing/2014/main" id="{EC5A2453-DD2E-9F46-A496-4EF3D8862A1F}"/>
              </a:ext>
            </a:extLst>
          </p:cNvPr>
          <p:cNvSpPr/>
          <p:nvPr/>
        </p:nvSpPr>
        <p:spPr>
          <a:xfrm>
            <a:off x="6250275" y="1870075"/>
            <a:ext cx="5103525" cy="4306750"/>
          </a:xfrm>
          <a:prstGeom prst="rect">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lvl="0">
              <a:lnSpc>
                <a:spcPct val="125000"/>
              </a:lnSpc>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Read ‘</a:t>
            </a:r>
            <a:r>
              <a:rPr lang="en-US" dirty="0" err="1">
                <a:latin typeface="Poppins" pitchFamily="2" charset="77"/>
                <a:cs typeface="Poppins" pitchFamily="2" charset="77"/>
              </a:rPr>
              <a:t>sSWOT</a:t>
            </a:r>
            <a:r>
              <a:rPr lang="en-US" dirty="0">
                <a:latin typeface="Poppins" pitchFamily="2" charset="77"/>
                <a:cs typeface="Poppins" pitchFamily="2" charset="77"/>
              </a:rPr>
              <a:t>: A Sustainability SWOT’ </a:t>
            </a:r>
            <a:r>
              <a:rPr lang="en-US" dirty="0">
                <a:latin typeface="Poppins" pitchFamily="2" charset="77"/>
                <a:cs typeface="Poppins" pitchFamily="2" charset="77"/>
                <a:hlinkClick r:id="rId3"/>
              </a:rPr>
              <a:t>https://www.wri.org/sswot</a:t>
            </a:r>
            <a:endParaRPr lang="en-US" dirty="0">
              <a:latin typeface="Poppins" pitchFamily="2" charset="77"/>
              <a:cs typeface="Poppins" pitchFamily="2" charset="77"/>
            </a:endParaRPr>
          </a:p>
          <a:p>
            <a:pPr marL="457200" lvl="0" indent="-317500">
              <a:lnSpc>
                <a:spcPct val="125000"/>
              </a:lnSpc>
              <a:buSzPts val="1400"/>
              <a:buChar char="•"/>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‘You, too, can master value chain emissions’ has a great diagram explaining ‘Scope 1’, ‘,Scope 2’ and ‘Scope 3’ emissions </a:t>
            </a:r>
            <a:r>
              <a:rPr lang="en-US" dirty="0">
                <a:latin typeface="Poppins" pitchFamily="2" charset="77"/>
                <a:cs typeface="Poppins" pitchFamily="2" charset="77"/>
                <a:hlinkClick r:id="rId4"/>
              </a:rPr>
              <a:t>https://ghgprotocol.org/blog/you-too-can-master-value-chain-emissions</a:t>
            </a:r>
            <a:endParaRPr lang="en-US" dirty="0">
              <a:latin typeface="Poppins" pitchFamily="2" charset="77"/>
              <a:cs typeface="Poppins" pitchFamily="2" charset="77"/>
            </a:endParaRPr>
          </a:p>
          <a:p>
            <a:pPr marL="139700" lvl="0">
              <a:lnSpc>
                <a:spcPct val="125000"/>
              </a:lnSpc>
              <a:buSzPts val="1400"/>
            </a:pPr>
            <a:endParaRPr lang="en-US" dirty="0">
              <a:latin typeface="Poppins" pitchFamily="2" charset="77"/>
              <a:cs typeface="Poppins" pitchFamily="2" charset="7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cf6637f3f_0_164"/>
          <p:cNvSpPr txBox="1">
            <a:spLocks noGrp="1"/>
          </p:cNvSpPr>
          <p:nvPr>
            <p:ph type="body" idx="2"/>
          </p:nvPr>
        </p:nvSpPr>
        <p:spPr>
          <a:xfrm>
            <a:off x="6172200" y="16908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600" i="1" dirty="0">
                <a:latin typeface="Poppins" pitchFamily="2" charset="77"/>
                <a:cs typeface="Poppins" pitchFamily="2" charset="77"/>
              </a:rPr>
              <a:t>Example:</a:t>
            </a:r>
            <a:endParaRPr sz="1600" i="1" dirty="0">
              <a:latin typeface="Poppins" pitchFamily="2" charset="77"/>
              <a:cs typeface="Poppins" pitchFamily="2" charset="77"/>
            </a:endParaRPr>
          </a:p>
        </p:txBody>
      </p:sp>
      <p:sp>
        <p:nvSpPr>
          <p:cNvPr id="254" name="Google Shape;254;gecf6637f3f_0_1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7: Complete the climate SWOT analysis</a:t>
            </a:r>
            <a:endParaRPr sz="4000" dirty="0">
              <a:latin typeface="Poppins" pitchFamily="2" charset="77"/>
              <a:cs typeface="Poppins" pitchFamily="2" charset="77"/>
            </a:endParaRPr>
          </a:p>
        </p:txBody>
      </p:sp>
      <p:sp>
        <p:nvSpPr>
          <p:cNvPr id="255" name="Google Shape;255;gecf6637f3f_0_164"/>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lnSpcReduction="10000"/>
          </a:bodyPr>
          <a:lstStyle/>
          <a:p>
            <a:pPr marL="0" lvl="0" indent="0">
              <a:lnSpc>
                <a:spcPct val="145000"/>
              </a:lnSpc>
              <a:spcBef>
                <a:spcPts val="0"/>
              </a:spcBef>
              <a:buNone/>
            </a:pPr>
            <a:r>
              <a:rPr lang="en-US" sz="1600" i="1" dirty="0">
                <a:latin typeface="Poppins" pitchFamily="2" charset="77"/>
                <a:cs typeface="Poppins" pitchFamily="2" charset="77"/>
              </a:rPr>
              <a:t>Instructions:</a:t>
            </a: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While listening to the speakers in Session 2, use the climate SWOT to write down key concepts and strategies that relate to the challenges/opportunities  of your organization.</a:t>
            </a:r>
            <a:endParaRPr sz="1400" dirty="0">
              <a:latin typeface="Poppins" pitchFamily="2" charset="77"/>
              <a:ea typeface="Arial"/>
              <a:cs typeface="Poppins" pitchFamily="2" charset="77"/>
              <a:sym typeface="Arial"/>
            </a:endParaRPr>
          </a:p>
          <a:p>
            <a:pPr marL="457200" lvl="0" indent="-457200" algn="l" rtl="0">
              <a:lnSpc>
                <a:spcPct val="125000"/>
              </a:lnSpc>
              <a:spcBef>
                <a:spcPts val="0"/>
              </a:spcBef>
              <a:spcAft>
                <a:spcPts val="0"/>
              </a:spcAft>
              <a:buNone/>
            </a:pPr>
            <a:endParaRPr sz="8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Go back to exercises #4 and #5 from Session 1 and add/adjust with anything that you learned in Session 2 or since.</a:t>
            </a:r>
            <a:endParaRPr sz="14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Complete the SWOT methodically.  Start with the Threats, then move to the Opportunities. Now considering these, identify potential Strengths and Weaknesses of your organization.</a:t>
            </a:r>
          </a:p>
          <a:p>
            <a:pPr marL="457200" lvl="0" indent="-457200" algn="l" rtl="0">
              <a:lnSpc>
                <a:spcPct val="125000"/>
              </a:lnSpc>
              <a:spcBef>
                <a:spcPts val="0"/>
              </a:spcBef>
              <a:spcAft>
                <a:spcPts val="0"/>
              </a:spcAft>
              <a:buSzPts val="1400"/>
              <a:buChar char="•"/>
            </a:pPr>
            <a:endParaRPr lang="en-US" sz="1400" dirty="0">
              <a:latin typeface="Poppins" pitchFamily="2" charset="77"/>
              <a:cs typeface="Poppins" pitchFamily="2" charset="77"/>
            </a:endParaRPr>
          </a:p>
          <a:p>
            <a:pPr marL="457200" lvl="0" indent="-457200" algn="l" rtl="0">
              <a:lnSpc>
                <a:spcPct val="125000"/>
              </a:lnSpc>
              <a:spcBef>
                <a:spcPts val="0"/>
              </a:spcBef>
              <a:spcAft>
                <a:spcPts val="0"/>
              </a:spcAft>
              <a:buSzPts val="1400"/>
              <a:buChar char="•"/>
            </a:pPr>
            <a:r>
              <a:rPr lang="en-US" sz="1400" dirty="0">
                <a:latin typeface="Poppins" pitchFamily="2" charset="77"/>
                <a:cs typeface="Poppins" pitchFamily="2" charset="77"/>
              </a:rPr>
              <a:t>Questions to get you started are included in the example to the right.</a:t>
            </a:r>
            <a:endParaRPr sz="1400" dirty="0">
              <a:latin typeface="Poppins" pitchFamily="2" charset="77"/>
              <a:cs typeface="Poppins" pitchFamily="2" charset="77"/>
            </a:endParaRPr>
          </a:p>
        </p:txBody>
      </p:sp>
      <p:sp>
        <p:nvSpPr>
          <p:cNvPr id="256" name="Google Shape;256;gecf6637f3f_0_16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9" name="Google Shape;114;gecf6637f3f_0_49">
            <a:extLst>
              <a:ext uri="{FF2B5EF4-FFF2-40B4-BE49-F238E27FC236}">
                <a16:creationId xmlns:a16="http://schemas.microsoft.com/office/drawing/2014/main" id="{396A57E2-C87F-9E44-917F-C735DAB1797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2</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SWOT</a:t>
            </a:r>
            <a:endParaRPr sz="1200" b="1" dirty="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EA46EFB-41AE-E940-B655-6474550B9560}"/>
              </a:ext>
            </a:extLst>
          </p:cNvPr>
          <p:cNvSpPr txBox="1"/>
          <p:nvPr/>
        </p:nvSpPr>
        <p:spPr>
          <a:xfrm>
            <a:off x="633150" y="6587449"/>
            <a:ext cx="8034572" cy="246221"/>
          </a:xfrm>
          <a:prstGeom prst="rect">
            <a:avLst/>
          </a:prstGeom>
          <a:noFill/>
        </p:spPr>
        <p:txBody>
          <a:bodyPr wrap="none" rtlCol="0">
            <a:spAutoFit/>
          </a:bodyPr>
          <a:lstStyle/>
          <a:p>
            <a:r>
              <a:rPr lang="en-US" sz="1000" dirty="0">
                <a:latin typeface="Poppins" pitchFamily="2" charset="77"/>
                <a:cs typeface="Poppins" pitchFamily="2" charset="77"/>
              </a:rPr>
              <a:t>Note: This framework has been adapted from ’ </a:t>
            </a:r>
            <a:r>
              <a:rPr lang="en-US" sz="1000" dirty="0" err="1">
                <a:latin typeface="Poppins" pitchFamily="2" charset="77"/>
                <a:cs typeface="Poppins" pitchFamily="2" charset="77"/>
              </a:rPr>
              <a:t>sSWOT</a:t>
            </a:r>
            <a:r>
              <a:rPr lang="en-US" sz="1000" dirty="0">
                <a:latin typeface="Poppins" pitchFamily="2" charset="77"/>
                <a:cs typeface="Poppins" pitchFamily="2" charset="77"/>
              </a:rPr>
              <a:t>: A Sustainability SWOT’ developed by World Resources institute &lt;</a:t>
            </a:r>
            <a:r>
              <a:rPr lang="en-US" sz="1000" dirty="0">
                <a:latin typeface="Poppins" pitchFamily="2" charset="77"/>
                <a:cs typeface="Poppins" pitchFamily="2" charset="77"/>
                <a:hlinkClick r:id="rId3"/>
              </a:rPr>
              <a:t>link</a:t>
            </a:r>
            <a:r>
              <a:rPr lang="en-US" sz="1000" dirty="0">
                <a:latin typeface="Poppins" pitchFamily="2" charset="77"/>
                <a:cs typeface="Poppins" pitchFamily="2" charset="77"/>
              </a:rPr>
              <a:t>&gt;</a:t>
            </a:r>
          </a:p>
        </p:txBody>
      </p:sp>
      <p:pic>
        <p:nvPicPr>
          <p:cNvPr id="3" name="Picture 2">
            <a:extLst>
              <a:ext uri="{FF2B5EF4-FFF2-40B4-BE49-F238E27FC236}">
                <a16:creationId xmlns:a16="http://schemas.microsoft.com/office/drawing/2014/main" id="{03427F48-E144-D442-887E-604E0E304CA8}"/>
              </a:ext>
            </a:extLst>
          </p:cNvPr>
          <p:cNvPicPr>
            <a:picLocks noChangeAspect="1"/>
          </p:cNvPicPr>
          <p:nvPr/>
        </p:nvPicPr>
        <p:blipFill>
          <a:blip r:embed="rId4"/>
          <a:stretch>
            <a:fillRect/>
          </a:stretch>
        </p:blipFill>
        <p:spPr>
          <a:xfrm>
            <a:off x="6172200" y="2264138"/>
            <a:ext cx="5349240" cy="3008948"/>
          </a:xfrm>
          <a:prstGeom prst="rect">
            <a:avLst/>
          </a:prstGeom>
          <a:ln>
            <a:solidFill>
              <a:schemeClr val="bg1">
                <a:lumMod val="7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Font typeface="Calibri"/>
              <a:buNone/>
            </a:pPr>
            <a:r>
              <a:rPr lang="en-US" sz="4000" dirty="0">
                <a:latin typeface="Poppins" pitchFamily="2" charset="77"/>
                <a:cs typeface="Poppins" pitchFamily="2" charset="77"/>
              </a:rPr>
              <a:t>Climate SWOT </a:t>
            </a:r>
            <a:r>
              <a:rPr lang="en-US" dirty="0"/>
              <a:t>a</a:t>
            </a:r>
            <a:r>
              <a:rPr lang="en-US" sz="4000" dirty="0">
                <a:latin typeface="Poppins" pitchFamily="2" charset="77"/>
                <a:cs typeface="Poppins" pitchFamily="2" charset="77"/>
              </a:rPr>
              <a:t>nalysis</a:t>
            </a:r>
            <a:endParaRPr sz="4000" dirty="0">
              <a:latin typeface="Poppins" pitchFamily="2" charset="77"/>
              <a:cs typeface="Poppins" pitchFamily="2" charset="77"/>
            </a:endParaRPr>
          </a:p>
        </p:txBody>
      </p:sp>
      <p:graphicFrame>
        <p:nvGraphicFramePr>
          <p:cNvPr id="272" name="Google Shape;272;p12"/>
          <p:cNvGraphicFramePr/>
          <p:nvPr>
            <p:extLst>
              <p:ext uri="{D42A27DB-BD31-4B8C-83A1-F6EECF244321}">
                <p14:modId xmlns:p14="http://schemas.microsoft.com/office/powerpoint/2010/main" val="3146369792"/>
              </p:ext>
            </p:extLst>
          </p:nvPr>
        </p:nvGraphicFramePr>
        <p:xfrm>
          <a:off x="1404472" y="1560074"/>
          <a:ext cx="9114975" cy="4635840"/>
        </p:xfrm>
        <a:graphic>
          <a:graphicData uri="http://schemas.openxmlformats.org/drawingml/2006/table">
            <a:tbl>
              <a:tblPr>
                <a:noFill/>
                <a:tableStyleId>{55E71147-1C37-442D-B151-D323DD49C95A}</a:tableStyleId>
              </a:tblPr>
              <a:tblGrid>
                <a:gridCol w="4469850">
                  <a:extLst>
                    <a:ext uri="{9D8B030D-6E8A-4147-A177-3AD203B41FA5}">
                      <a16:colId xmlns:a16="http://schemas.microsoft.com/office/drawing/2014/main" val="20000"/>
                    </a:ext>
                  </a:extLst>
                </a:gridCol>
                <a:gridCol w="4645125">
                  <a:extLst>
                    <a:ext uri="{9D8B030D-6E8A-4147-A177-3AD203B41FA5}">
                      <a16:colId xmlns:a16="http://schemas.microsoft.com/office/drawing/2014/main" val="20001"/>
                    </a:ext>
                  </a:extLst>
                </a:gridCol>
              </a:tblGrid>
              <a:tr h="462225">
                <a:tc>
                  <a:txBody>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tx1"/>
                          </a:solidFill>
                          <a:latin typeface="Poppins" pitchFamily="2" charset="77"/>
                          <a:ea typeface="Arial"/>
                          <a:cs typeface="Poppins" pitchFamily="2" charset="77"/>
                          <a:sym typeface="Arial"/>
                        </a:rPr>
                        <a:t>STRENGTHS</a:t>
                      </a:r>
                      <a:endParaRPr sz="1600" b="1" u="none" strike="noStrike" cap="none" dirty="0">
                        <a:solidFill>
                          <a:schemeClr val="tx1"/>
                        </a:solidFill>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D6E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tx1"/>
                          </a:solidFill>
                          <a:latin typeface="Poppins" pitchFamily="2" charset="77"/>
                          <a:ea typeface="Arial"/>
                          <a:cs typeface="Poppins" pitchFamily="2" charset="77"/>
                          <a:sym typeface="Arial"/>
                        </a:rPr>
                        <a:t>OPPORTUNITIES</a:t>
                      </a:r>
                      <a:endParaRPr sz="1600" b="1" u="none" strike="noStrike" cap="none" dirty="0">
                        <a:solidFill>
                          <a:schemeClr val="tx1"/>
                        </a:solidFill>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D6EA"/>
                    </a:solidFill>
                  </a:tcPr>
                </a:tc>
                <a:extLst>
                  <a:ext uri="{0D108BD9-81ED-4DB2-BD59-A6C34878D82A}">
                    <a16:rowId xmlns:a16="http://schemas.microsoft.com/office/drawing/2014/main" val="10000"/>
                  </a:ext>
                </a:extLst>
              </a:tr>
              <a:tr h="1738825">
                <a:tc>
                  <a:txBody>
                    <a:bodyPr/>
                    <a:lstStyle/>
                    <a:p>
                      <a:pPr marL="0" marR="0" lvl="0" indent="0" algn="l" rtl="0">
                        <a:lnSpc>
                          <a:spcPct val="100000"/>
                        </a:lnSpc>
                        <a:spcBef>
                          <a:spcPts val="0"/>
                        </a:spcBef>
                        <a:spcAft>
                          <a:spcPts val="0"/>
                        </a:spcAft>
                        <a:buClr>
                          <a:srgbClr val="000000"/>
                        </a:buClr>
                        <a:buSzPts val="1400"/>
                        <a:buFont typeface="Arial"/>
                        <a:buNone/>
                      </a:pPr>
                      <a:br>
                        <a:rPr lang="en-US" sz="1400" b="1" u="none" strike="noStrike" cap="none" dirty="0">
                          <a:latin typeface="Poppins" pitchFamily="2" charset="77"/>
                          <a:cs typeface="Poppins" pitchFamily="2" charset="77"/>
                        </a:rPr>
                      </a:b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12950">
                <a:tc>
                  <a:txBody>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tx1"/>
                          </a:solidFill>
                          <a:latin typeface="Poppins" pitchFamily="2" charset="77"/>
                          <a:ea typeface="Arial"/>
                          <a:cs typeface="Poppins" pitchFamily="2" charset="77"/>
                          <a:sym typeface="Arial"/>
                        </a:rPr>
                        <a:t>WEAKNESSES</a:t>
                      </a:r>
                      <a:endParaRPr sz="1600" b="1" u="none" strike="noStrike" cap="none" dirty="0">
                        <a:solidFill>
                          <a:schemeClr val="tx1"/>
                        </a:solidFill>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D6E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dirty="0">
                          <a:solidFill>
                            <a:schemeClr val="tx1"/>
                          </a:solidFill>
                          <a:latin typeface="Poppins" pitchFamily="2" charset="77"/>
                          <a:ea typeface="Arial"/>
                          <a:cs typeface="Poppins" pitchFamily="2" charset="77"/>
                          <a:sym typeface="Arial"/>
                        </a:rPr>
                        <a:t>THREATS</a:t>
                      </a:r>
                      <a:endParaRPr sz="1600" b="1" u="none" strike="noStrike" cap="none" dirty="0">
                        <a:solidFill>
                          <a:schemeClr val="tx1"/>
                        </a:solidFill>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FD6EA"/>
                    </a:solidFill>
                  </a:tcPr>
                </a:tc>
                <a:extLst>
                  <a:ext uri="{0D108BD9-81ED-4DB2-BD59-A6C34878D82A}">
                    <a16:rowId xmlns:a16="http://schemas.microsoft.com/office/drawing/2014/main" val="10002"/>
                  </a:ext>
                </a:extLst>
              </a:tr>
              <a:tr h="2016025">
                <a:tc>
                  <a:txBody>
                    <a:bodyPr/>
                    <a:lstStyle/>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sz="1400" b="1"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br>
                        <a:rPr lang="en-US" sz="1400" b="1" u="none" strike="noStrike" cap="none" dirty="0">
                          <a:latin typeface="Poppins" pitchFamily="2" charset="77"/>
                          <a:cs typeface="Poppins" pitchFamily="2" charset="77"/>
                        </a:rPr>
                      </a:br>
                      <a:endParaRPr sz="1400" b="1" u="none" strike="noStrike" cap="none" dirty="0">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lang="en-US" b="1"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400"/>
                        <a:buFont typeface="Arial"/>
                        <a:buNone/>
                      </a:pPr>
                      <a:endParaRPr b="1" dirty="0">
                        <a:latin typeface="Poppins" pitchFamily="2" charset="77"/>
                        <a:cs typeface="Poppins" pitchFamily="2" charset="77"/>
                      </a:endParaRPr>
                    </a:p>
                  </a:txBody>
                  <a:tcPr marL="88900" marR="88900" marT="50800" marB="508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73" name="Google Shape;273;p12"/>
          <p:cNvSpPr/>
          <p:nvPr/>
        </p:nvSpPr>
        <p:spPr>
          <a:xfrm>
            <a:off x="3124200" y="298291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274" name="Google Shape;27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
        <p:nvSpPr>
          <p:cNvPr id="6" name="Google Shape;114;gecf6637f3f_0_49">
            <a:extLst>
              <a:ext uri="{FF2B5EF4-FFF2-40B4-BE49-F238E27FC236}">
                <a16:creationId xmlns:a16="http://schemas.microsoft.com/office/drawing/2014/main" id="{7A176FC5-7DF6-114A-8EB4-23E26E5D572B}"/>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2</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SWOT</a:t>
            </a:r>
            <a:endParaRPr sz="1200" b="1" dirty="0">
              <a:solidFill>
                <a:schemeClr val="bg1"/>
              </a:solidFill>
              <a:latin typeface="Poppins" pitchFamily="2" charset="77"/>
              <a:cs typeface="Poppins" pitchFamily="2" charset="7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ecf6637f3f_0_189"/>
          <p:cNvSpPr txBox="1">
            <a:spLocks noGrp="1"/>
          </p:cNvSpPr>
          <p:nvPr>
            <p:ph type="title"/>
          </p:nvPr>
        </p:nvSpPr>
        <p:spPr>
          <a:xfrm>
            <a:off x="838200" y="340741"/>
            <a:ext cx="10515600" cy="1325563"/>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4000" dirty="0">
                <a:latin typeface="Poppins" pitchFamily="2" charset="77"/>
                <a:ea typeface="Arial"/>
                <a:cs typeface="Poppins" pitchFamily="2" charset="77"/>
                <a:sym typeface="Arial"/>
              </a:rPr>
              <a:t>Identify your stakeholders and allies </a:t>
            </a:r>
            <a:endParaRPr lang="en-US" sz="4000" dirty="0">
              <a:latin typeface="Poppins" pitchFamily="2" charset="77"/>
              <a:cs typeface="Poppins" pitchFamily="2" charset="77"/>
            </a:endParaRPr>
          </a:p>
        </p:txBody>
      </p:sp>
      <p:sp>
        <p:nvSpPr>
          <p:cNvPr id="281" name="Google Shape;281;gecf6637f3f_0_189"/>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457200" algn="l" rtl="0">
              <a:lnSpc>
                <a:spcPct val="125000"/>
              </a:lnSpc>
              <a:spcBef>
                <a:spcPts val="0"/>
              </a:spcBef>
              <a:spcAft>
                <a:spcPts val="0"/>
              </a:spcAft>
              <a:buNone/>
            </a:pPr>
            <a:r>
              <a:rPr lang="en-US" sz="1400" dirty="0">
                <a:latin typeface="Poppins" pitchFamily="2" charset="77"/>
                <a:cs typeface="Poppins" pitchFamily="2" charset="77"/>
              </a:rPr>
              <a:t>The speakers in Session 3 will focus on the evolving business case for action, and how to address some common objections to action.  </a:t>
            </a:r>
            <a:endParaRPr sz="14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None/>
            </a:pPr>
            <a:r>
              <a:rPr lang="en-US" sz="1400" dirty="0">
                <a:latin typeface="Poppins" pitchFamily="2" charset="77"/>
                <a:cs typeface="Poppins" pitchFamily="2" charset="77"/>
              </a:rPr>
              <a:t>The purpose of these exercises are to help you develop arguments and influence pathways to rally support and overcome barriers to change.</a:t>
            </a:r>
            <a:endParaRPr sz="1400" dirty="0">
              <a:latin typeface="Poppins" pitchFamily="2" charset="77"/>
              <a:cs typeface="Poppins" pitchFamily="2" charset="77"/>
            </a:endParaRPr>
          </a:p>
          <a:p>
            <a:pPr marL="0" lvl="0" indent="-457200" algn="l" rtl="0">
              <a:lnSpc>
                <a:spcPct val="125000"/>
              </a:lnSpc>
              <a:spcBef>
                <a:spcPts val="0"/>
              </a:spcBef>
              <a:spcAft>
                <a:spcPts val="0"/>
              </a:spcAft>
              <a:buNone/>
            </a:pPr>
            <a:endParaRPr sz="800" dirty="0">
              <a:latin typeface="Poppins" pitchFamily="2" charset="77"/>
              <a:cs typeface="Poppins" pitchFamily="2" charset="77"/>
            </a:endParaRPr>
          </a:p>
          <a:p>
            <a:pPr marL="0" lvl="0" indent="-457200" algn="l" rtl="0">
              <a:lnSpc>
                <a:spcPct val="125000"/>
              </a:lnSpc>
              <a:spcBef>
                <a:spcPts val="0"/>
              </a:spcBef>
              <a:spcAft>
                <a:spcPts val="0"/>
              </a:spcAft>
              <a:buClr>
                <a:schemeClr val="dk1"/>
              </a:buClr>
              <a:buSzPts val="1100"/>
              <a:buFont typeface="Arial"/>
              <a:buNone/>
            </a:pPr>
            <a:r>
              <a:rPr lang="en-US" sz="1400" dirty="0">
                <a:latin typeface="Poppins" pitchFamily="2" charset="77"/>
                <a:cs typeface="Poppins" pitchFamily="2" charset="77"/>
              </a:rPr>
              <a:t>There are two exercises:</a:t>
            </a:r>
            <a:endParaRPr sz="1400" dirty="0">
              <a:latin typeface="Poppins" pitchFamily="2" charset="77"/>
              <a:cs typeface="Poppins" pitchFamily="2" charset="77"/>
            </a:endParaRPr>
          </a:p>
          <a:p>
            <a:pPr indent="-457200">
              <a:lnSpc>
                <a:spcPct val="125000"/>
              </a:lnSpc>
              <a:spcBef>
                <a:spcPts val="0"/>
              </a:spcBef>
              <a:buSzPts val="1400"/>
            </a:pPr>
            <a:r>
              <a:rPr lang="en-US" dirty="0"/>
              <a:t>Identify your stakeholders. Who among them are the most likely champions and opponents?  Decide how to manage them.</a:t>
            </a:r>
            <a:endParaRPr dirty="0"/>
          </a:p>
          <a:p>
            <a:pPr indent="-457200">
              <a:lnSpc>
                <a:spcPct val="125000"/>
              </a:lnSpc>
              <a:spcBef>
                <a:spcPts val="0"/>
              </a:spcBef>
              <a:buSzPts val="1400"/>
            </a:pPr>
            <a:r>
              <a:rPr lang="en-US" dirty="0"/>
              <a:t>Develop arguments to build support for climate action and identify networks to influence your most important stakeholders</a:t>
            </a:r>
            <a:endParaRPr dirty="0"/>
          </a:p>
          <a:p>
            <a:pPr marL="0" lvl="0" indent="0" algn="l" rtl="0">
              <a:spcBef>
                <a:spcPts val="1000"/>
              </a:spcBef>
              <a:spcAft>
                <a:spcPts val="0"/>
              </a:spcAft>
              <a:buNone/>
            </a:pPr>
            <a:endParaRPr sz="1400" dirty="0">
              <a:latin typeface="Poppins" pitchFamily="2" charset="77"/>
              <a:cs typeface="Poppins" pitchFamily="2" charset="77"/>
            </a:endParaRPr>
          </a:p>
        </p:txBody>
      </p:sp>
      <p:sp>
        <p:nvSpPr>
          <p:cNvPr id="282" name="Google Shape;282;gecf6637f3f_0_18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8" name="Google Shape;114;gecf6637f3f_0_49">
            <a:extLst>
              <a:ext uri="{FF2B5EF4-FFF2-40B4-BE49-F238E27FC236}">
                <a16:creationId xmlns:a16="http://schemas.microsoft.com/office/drawing/2014/main" id="{2501AB90-E53A-A649-817D-42203DABCEE7}"/>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sp>
        <p:nvSpPr>
          <p:cNvPr id="9" name="Google Shape;135;gecf6637f3f_0_68">
            <a:extLst>
              <a:ext uri="{FF2B5EF4-FFF2-40B4-BE49-F238E27FC236}">
                <a16:creationId xmlns:a16="http://schemas.microsoft.com/office/drawing/2014/main" id="{908DCC24-64AC-E141-A189-449DE5955831}"/>
              </a:ext>
            </a:extLst>
          </p:cNvPr>
          <p:cNvSpPr/>
          <p:nvPr/>
        </p:nvSpPr>
        <p:spPr>
          <a:xfrm>
            <a:off x="6250275" y="1870075"/>
            <a:ext cx="5103525" cy="4306750"/>
          </a:xfrm>
          <a:prstGeom prst="rect">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lvl="0">
              <a:lnSpc>
                <a:spcPct val="125000"/>
              </a:lnSpc>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sym typeface="Calibri"/>
              </a:rPr>
              <a:t>‘Climate Solutions at Work’ </a:t>
            </a:r>
            <a:r>
              <a:rPr lang="en-US" dirty="0">
                <a:latin typeface="Poppins" pitchFamily="2" charset="77"/>
                <a:cs typeface="Poppins" pitchFamily="2" charset="77"/>
                <a:sym typeface="Calibri"/>
                <a:hlinkClick r:id="rId3"/>
              </a:rPr>
              <a:t>https://drawdown.org/publications/climate-solutions-at-work</a:t>
            </a:r>
            <a:endParaRPr lang="en-US" dirty="0">
              <a:latin typeface="Poppins" pitchFamily="2" charset="77"/>
              <a:cs typeface="Poppins" pitchFamily="2" charset="77"/>
              <a:sym typeface="Calibri"/>
            </a:endParaRPr>
          </a:p>
          <a:p>
            <a:pPr marL="139700" lvl="0">
              <a:lnSpc>
                <a:spcPct val="125000"/>
              </a:lnSpc>
              <a:buSzPts val="1400"/>
            </a:pPr>
            <a:endParaRPr lang="en-US" sz="800" dirty="0">
              <a:latin typeface="Poppins" pitchFamily="2" charset="77"/>
              <a:cs typeface="Poppins" pitchFamily="2" charset="77"/>
              <a:sym typeface="Calibri"/>
            </a:endParaRPr>
          </a:p>
          <a:p>
            <a:pPr marL="457200" lvl="0" indent="-317500">
              <a:lnSpc>
                <a:spcPct val="125000"/>
              </a:lnSpc>
              <a:buSzPts val="1400"/>
              <a:buChar char="•"/>
            </a:pPr>
            <a:r>
              <a:rPr lang="en-US" dirty="0">
                <a:latin typeface="Poppins" pitchFamily="2" charset="77"/>
                <a:cs typeface="Poppins" pitchFamily="2" charset="77"/>
                <a:sym typeface="Calibri"/>
              </a:rPr>
              <a:t>‘Sustainability at a turning point’ </a:t>
            </a:r>
            <a:r>
              <a:rPr lang="en-US" dirty="0">
                <a:latin typeface="Poppins" pitchFamily="2" charset="77"/>
                <a:cs typeface="Poppins" pitchFamily="2" charset="77"/>
                <a:sym typeface="Calibri"/>
                <a:hlinkClick r:id="rId4"/>
              </a:rPr>
              <a:t>https://www.ibm.com/thought-leadership/institute-business-value/report/sustainability-consumer-research</a:t>
            </a:r>
            <a:endParaRPr lang="en-US" dirty="0">
              <a:latin typeface="Poppins" pitchFamily="2" charset="77"/>
              <a:cs typeface="Poppins" pitchFamily="2" charset="77"/>
              <a:sym typeface="Calibri"/>
            </a:endParaRPr>
          </a:p>
          <a:p>
            <a:pPr marL="457200" lvl="0" indent="-317500">
              <a:lnSpc>
                <a:spcPct val="125000"/>
              </a:lnSpc>
              <a:buSzPts val="1400"/>
              <a:buChar char="•"/>
            </a:pPr>
            <a:endParaRPr lang="en-US" dirty="0">
              <a:latin typeface="Poppins" pitchFamily="2" charset="77"/>
              <a:cs typeface="Poppins" pitchFamily="2" charset="77"/>
            </a:endParaRPr>
          </a:p>
          <a:p>
            <a:pPr marL="457200" lvl="0" indent="-317500">
              <a:lnSpc>
                <a:spcPct val="125000"/>
              </a:lnSpc>
              <a:buSzPts val="1400"/>
              <a:buChar char="•"/>
            </a:pPr>
            <a:endParaRPr lang="en-US" dirty="0">
              <a:latin typeface="Poppins" pitchFamily="2" charset="77"/>
              <a:cs typeface="Poppins" pitchFamily="2" charset="77"/>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ecf6637f3f_0_197"/>
          <p:cNvSpPr txBox="1">
            <a:spLocks noGrp="1"/>
          </p:cNvSpPr>
          <p:nvPr>
            <p:ph type="body" idx="2"/>
          </p:nvPr>
        </p:nvSpPr>
        <p:spPr>
          <a:xfrm>
            <a:off x="6441743" y="1088941"/>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1600" i="1" dirty="0">
                <a:latin typeface="Poppins" pitchFamily="2" charset="77"/>
                <a:cs typeface="Poppins" pitchFamily="2" charset="77"/>
              </a:rPr>
              <a:t>Example:</a:t>
            </a:r>
            <a:endParaRPr sz="1600" i="1" dirty="0">
              <a:latin typeface="Poppins" pitchFamily="2" charset="77"/>
              <a:cs typeface="Poppins" pitchFamily="2" charset="77"/>
            </a:endParaRPr>
          </a:p>
        </p:txBody>
      </p:sp>
      <p:sp>
        <p:nvSpPr>
          <p:cNvPr id="290" name="Google Shape;290;gecf6637f3f_0_197"/>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8: Identify key stakeholders</a:t>
            </a:r>
          </a:p>
        </p:txBody>
      </p:sp>
      <p:sp>
        <p:nvSpPr>
          <p:cNvPr id="291" name="Google Shape;291;gecf6637f3f_0_197"/>
          <p:cNvSpPr txBox="1">
            <a:spLocks noGrp="1"/>
          </p:cNvSpPr>
          <p:nvPr>
            <p:ph type="body" idx="1"/>
          </p:nvPr>
        </p:nvSpPr>
        <p:spPr>
          <a:xfrm>
            <a:off x="214149" y="1088693"/>
            <a:ext cx="6090958" cy="5632757"/>
          </a:xfrm>
          <a:prstGeom prst="rect">
            <a:avLst/>
          </a:prstGeom>
        </p:spPr>
        <p:txBody>
          <a:bodyPr spcFirstLastPara="1" wrap="square" lIns="91425" tIns="45700" rIns="91425" bIns="45700" anchor="t" anchorCtr="0">
            <a:normAutofit fontScale="92500"/>
          </a:bodyPr>
          <a:lstStyle/>
          <a:p>
            <a:pPr marL="0" lvl="0" indent="0">
              <a:lnSpc>
                <a:spcPct val="145000"/>
              </a:lnSpc>
              <a:spcBef>
                <a:spcPts val="0"/>
              </a:spcBef>
              <a:buNone/>
            </a:pPr>
            <a:r>
              <a:rPr lang="en-US" sz="1700" i="1" dirty="0">
                <a:latin typeface="Poppins" pitchFamily="2" charset="77"/>
                <a:cs typeface="Poppins" pitchFamily="2" charset="77"/>
              </a:rPr>
              <a:t>Instructions:</a:t>
            </a:r>
          </a:p>
          <a:p>
            <a:pPr marL="0" lvl="0" indent="0" algn="l" rtl="0">
              <a:lnSpc>
                <a:spcPct val="135000"/>
              </a:lnSpc>
              <a:spcBef>
                <a:spcPts val="0"/>
              </a:spcBef>
              <a:spcAft>
                <a:spcPts val="0"/>
              </a:spcAft>
              <a:buNone/>
            </a:pPr>
            <a:endParaRPr sz="900" dirty="0">
              <a:latin typeface="Poppins" pitchFamily="2" charset="77"/>
              <a:cs typeface="Poppins" pitchFamily="2" charset="77"/>
            </a:endParaRPr>
          </a:p>
          <a:p>
            <a:pPr marL="342900" lvl="0" indent="-317500" algn="l" rtl="0">
              <a:lnSpc>
                <a:spcPct val="135000"/>
              </a:lnSpc>
              <a:spcBef>
                <a:spcPts val="0"/>
              </a:spcBef>
              <a:spcAft>
                <a:spcPts val="0"/>
              </a:spcAft>
              <a:buSzPts val="1400"/>
              <a:buChar char="•"/>
            </a:pPr>
            <a:r>
              <a:rPr lang="en-US" sz="1500" dirty="0">
                <a:latin typeface="Poppins" pitchFamily="2" charset="77"/>
                <a:cs typeface="Poppins" pitchFamily="2" charset="77"/>
              </a:rPr>
              <a:t>Start with your Climate SWOT and ask, who is impacted by/interested in the Risks and Opportunities raised?  Who could help you amplify a Strength or overcome a Weakness?</a:t>
            </a:r>
            <a:endParaRPr sz="1500" dirty="0">
              <a:latin typeface="Poppins" pitchFamily="2" charset="77"/>
              <a:cs typeface="Poppins" pitchFamily="2" charset="77"/>
            </a:endParaRPr>
          </a:p>
          <a:p>
            <a:pPr marL="342900" lvl="0" indent="-228600" algn="l" rtl="0">
              <a:lnSpc>
                <a:spcPct val="135000"/>
              </a:lnSpc>
              <a:spcBef>
                <a:spcPts val="0"/>
              </a:spcBef>
              <a:spcAft>
                <a:spcPts val="0"/>
              </a:spcAft>
              <a:buNone/>
            </a:pPr>
            <a:endParaRPr sz="900" dirty="0">
              <a:latin typeface="Poppins" pitchFamily="2" charset="77"/>
              <a:cs typeface="Poppins" pitchFamily="2" charset="77"/>
            </a:endParaRPr>
          </a:p>
          <a:p>
            <a:pPr marL="342900" lvl="0" indent="-317500" algn="l" rtl="0">
              <a:lnSpc>
                <a:spcPct val="135000"/>
              </a:lnSpc>
              <a:spcBef>
                <a:spcPts val="0"/>
              </a:spcBef>
              <a:spcAft>
                <a:spcPts val="0"/>
              </a:spcAft>
              <a:buSzPts val="1400"/>
              <a:buChar char="•"/>
            </a:pPr>
            <a:r>
              <a:rPr lang="en-US" sz="1500" dirty="0">
                <a:latin typeface="Poppins" pitchFamily="2" charset="77"/>
                <a:cs typeface="Poppins" pitchFamily="2" charset="77"/>
              </a:rPr>
              <a:t>Inside your organization, think of people who have formal decision-making roles (e.g., CEO, Head of Product) and people or groups who have informal power (e.g., an Employee Resource Group).</a:t>
            </a:r>
            <a:endParaRPr sz="1500" dirty="0">
              <a:latin typeface="Poppins" pitchFamily="2" charset="77"/>
              <a:cs typeface="Poppins" pitchFamily="2" charset="77"/>
            </a:endParaRPr>
          </a:p>
          <a:p>
            <a:pPr marL="457200" lvl="0" indent="0" algn="l" rtl="0">
              <a:lnSpc>
                <a:spcPct val="135000"/>
              </a:lnSpc>
              <a:spcBef>
                <a:spcPts val="0"/>
              </a:spcBef>
              <a:spcAft>
                <a:spcPts val="0"/>
              </a:spcAft>
              <a:buNone/>
            </a:pPr>
            <a:endParaRPr sz="900" dirty="0">
              <a:latin typeface="Poppins" pitchFamily="2" charset="77"/>
              <a:cs typeface="Poppins" pitchFamily="2" charset="77"/>
            </a:endParaRPr>
          </a:p>
          <a:p>
            <a:pPr marL="342900" lvl="0" indent="-317500" algn="l" rtl="0">
              <a:lnSpc>
                <a:spcPct val="135000"/>
              </a:lnSpc>
              <a:spcBef>
                <a:spcPts val="0"/>
              </a:spcBef>
              <a:spcAft>
                <a:spcPts val="0"/>
              </a:spcAft>
              <a:buSzPts val="1400"/>
              <a:buChar char="•"/>
            </a:pPr>
            <a:r>
              <a:rPr lang="en-US" sz="1500" dirty="0">
                <a:latin typeface="Poppins" pitchFamily="2" charset="77"/>
                <a:cs typeface="Poppins" pitchFamily="2" charset="77"/>
              </a:rPr>
              <a:t>Also think outside your organization – are partnerships with clients, vendors, even competitors relevant here?  Are local government or local community groups impacted/interested?</a:t>
            </a:r>
            <a:endParaRPr sz="1500" dirty="0">
              <a:latin typeface="Poppins" pitchFamily="2" charset="77"/>
              <a:ea typeface="Arial"/>
              <a:cs typeface="Poppins" pitchFamily="2" charset="77"/>
              <a:sym typeface="Arial"/>
            </a:endParaRPr>
          </a:p>
          <a:p>
            <a:pPr marL="457200" lvl="0" indent="0" algn="l" rtl="0">
              <a:lnSpc>
                <a:spcPct val="135000"/>
              </a:lnSpc>
              <a:spcBef>
                <a:spcPts val="0"/>
              </a:spcBef>
              <a:spcAft>
                <a:spcPts val="0"/>
              </a:spcAft>
              <a:buNone/>
            </a:pPr>
            <a:endParaRPr sz="900" dirty="0">
              <a:latin typeface="Poppins" pitchFamily="2" charset="77"/>
              <a:cs typeface="Poppins" pitchFamily="2" charset="77"/>
            </a:endParaRPr>
          </a:p>
          <a:p>
            <a:pPr marL="342900" lvl="0" indent="-317500" algn="l" rtl="0">
              <a:lnSpc>
                <a:spcPct val="135000"/>
              </a:lnSpc>
              <a:spcBef>
                <a:spcPts val="0"/>
              </a:spcBef>
              <a:spcAft>
                <a:spcPts val="0"/>
              </a:spcAft>
              <a:buSzPts val="1400"/>
              <a:buChar char="•"/>
            </a:pPr>
            <a:r>
              <a:rPr lang="en-US" sz="1500" dirty="0">
                <a:latin typeface="Poppins" pitchFamily="2" charset="77"/>
                <a:cs typeface="Poppins" pitchFamily="2" charset="77"/>
              </a:rPr>
              <a:t>Now plot these people on the chart according to their level of interest (Low &lt;&gt; High on the horizontal axis) and their level of power on this issue (Low &lt;&gt; High on the vertical axis).</a:t>
            </a:r>
            <a:endParaRPr sz="1500" dirty="0">
              <a:latin typeface="Poppins" pitchFamily="2" charset="77"/>
              <a:cs typeface="Poppins" pitchFamily="2" charset="77"/>
            </a:endParaRPr>
          </a:p>
          <a:p>
            <a:pPr marL="457200" lvl="0" indent="0" algn="l" rtl="0">
              <a:lnSpc>
                <a:spcPct val="135000"/>
              </a:lnSpc>
              <a:spcBef>
                <a:spcPts val="0"/>
              </a:spcBef>
              <a:spcAft>
                <a:spcPts val="0"/>
              </a:spcAft>
              <a:buNone/>
            </a:pPr>
            <a:endParaRPr sz="900" dirty="0">
              <a:latin typeface="Poppins" pitchFamily="2" charset="77"/>
              <a:cs typeface="Poppins" pitchFamily="2" charset="77"/>
            </a:endParaRPr>
          </a:p>
          <a:p>
            <a:pPr marL="342900" lvl="0" indent="-317500" algn="l" rtl="0">
              <a:lnSpc>
                <a:spcPct val="135000"/>
              </a:lnSpc>
              <a:spcBef>
                <a:spcPts val="0"/>
              </a:spcBef>
              <a:spcAft>
                <a:spcPts val="0"/>
              </a:spcAft>
              <a:buSzPts val="1400"/>
              <a:buChar char="•"/>
            </a:pPr>
            <a:r>
              <a:rPr lang="en-US" sz="1500" dirty="0">
                <a:latin typeface="Poppins" pitchFamily="2" charset="77"/>
                <a:cs typeface="Poppins" pitchFamily="2" charset="77"/>
              </a:rPr>
              <a:t>Remember to mark whether the person is likely a supporter or an opponent of your climate action goals.</a:t>
            </a:r>
            <a:endParaRPr sz="1500" dirty="0">
              <a:latin typeface="Poppins" pitchFamily="2" charset="77"/>
              <a:cs typeface="Poppins" pitchFamily="2" charset="77"/>
            </a:endParaRPr>
          </a:p>
        </p:txBody>
      </p:sp>
      <p:sp>
        <p:nvSpPr>
          <p:cNvPr id="292" name="Google Shape;292;gecf6637f3f_0_19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8" name="Google Shape;114;gecf6637f3f_0_49">
            <a:extLst>
              <a:ext uri="{FF2B5EF4-FFF2-40B4-BE49-F238E27FC236}">
                <a16:creationId xmlns:a16="http://schemas.microsoft.com/office/drawing/2014/main" id="{04C29E3C-16E5-B941-93E3-00D1D7A1E869}"/>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pic>
        <p:nvPicPr>
          <p:cNvPr id="3" name="Picture 2">
            <a:extLst>
              <a:ext uri="{FF2B5EF4-FFF2-40B4-BE49-F238E27FC236}">
                <a16:creationId xmlns:a16="http://schemas.microsoft.com/office/drawing/2014/main" id="{3370F593-0891-4642-9A72-32CB2BF20AA3}"/>
              </a:ext>
            </a:extLst>
          </p:cNvPr>
          <p:cNvPicPr>
            <a:picLocks noChangeAspect="1"/>
          </p:cNvPicPr>
          <p:nvPr/>
        </p:nvPicPr>
        <p:blipFill>
          <a:blip r:embed="rId3"/>
          <a:stretch>
            <a:fillRect/>
          </a:stretch>
        </p:blipFill>
        <p:spPr>
          <a:xfrm>
            <a:off x="6357923" y="1760067"/>
            <a:ext cx="5349240" cy="3008947"/>
          </a:xfrm>
          <a:prstGeom prst="rect">
            <a:avLst/>
          </a:prstGeom>
          <a:ln>
            <a:solidFill>
              <a:schemeClr val="bg1">
                <a:lumMod val="75000"/>
              </a:schemeClr>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Stakeholder analysis</a:t>
            </a:r>
          </a:p>
        </p:txBody>
      </p:sp>
      <p:graphicFrame>
        <p:nvGraphicFramePr>
          <p:cNvPr id="300" name="Google Shape;300;p14"/>
          <p:cNvGraphicFramePr/>
          <p:nvPr>
            <p:extLst>
              <p:ext uri="{D42A27DB-BD31-4B8C-83A1-F6EECF244321}">
                <p14:modId xmlns:p14="http://schemas.microsoft.com/office/powerpoint/2010/main" val="3702825312"/>
              </p:ext>
            </p:extLst>
          </p:nvPr>
        </p:nvGraphicFramePr>
        <p:xfrm>
          <a:off x="1690575" y="1126901"/>
          <a:ext cx="9356653" cy="5085892"/>
        </p:xfrm>
        <a:graphic>
          <a:graphicData uri="http://schemas.openxmlformats.org/drawingml/2006/table">
            <a:tbl>
              <a:tblPr firstRow="1" bandRow="1">
                <a:noFill/>
                <a:tableStyleId>{F3625939-D168-4905-A7B1-559497D951C3}</a:tableStyleId>
              </a:tblPr>
              <a:tblGrid>
                <a:gridCol w="4550737">
                  <a:extLst>
                    <a:ext uri="{9D8B030D-6E8A-4147-A177-3AD203B41FA5}">
                      <a16:colId xmlns:a16="http://schemas.microsoft.com/office/drawing/2014/main" val="20000"/>
                    </a:ext>
                  </a:extLst>
                </a:gridCol>
                <a:gridCol w="4805916">
                  <a:extLst>
                    <a:ext uri="{9D8B030D-6E8A-4147-A177-3AD203B41FA5}">
                      <a16:colId xmlns:a16="http://schemas.microsoft.com/office/drawing/2014/main" val="20001"/>
                    </a:ext>
                  </a:extLst>
                </a:gridCol>
              </a:tblGrid>
              <a:tr h="2583862">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Keep Satisfied</a:t>
                      </a:r>
                      <a:endParaRPr sz="1400" u="none" strike="noStrike" cap="none" dirty="0">
                        <a:latin typeface="Poppins" pitchFamily="2" charset="77"/>
                        <a:cs typeface="Poppins" pitchFamily="2" charset="77"/>
                      </a:endParaRPr>
                    </a:p>
                    <a:p>
                      <a:pPr marL="285750" marR="0" lvl="0" indent="-209550" algn="l" rtl="0">
                        <a:lnSpc>
                          <a:spcPct val="100000"/>
                        </a:lnSpc>
                        <a:spcBef>
                          <a:spcPts val="0"/>
                        </a:spcBef>
                        <a:spcAft>
                          <a:spcPts val="0"/>
                        </a:spcAft>
                        <a:buClr>
                          <a:schemeClr val="dk1"/>
                        </a:buClr>
                        <a:buSzPts val="1200"/>
                        <a:buFont typeface="Arial"/>
                        <a:buNone/>
                      </a:pPr>
                      <a:endParaRPr sz="12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Manage Closely</a:t>
                      </a:r>
                      <a:endParaRPr sz="1400"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50203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Monitor</a:t>
                      </a:r>
                      <a:endParaRPr sz="14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latin typeface="Poppins" pitchFamily="2" charset="77"/>
                          <a:cs typeface="Poppins" pitchFamily="2" charset="77"/>
                        </a:rPr>
                        <a:t>Keep Informed</a:t>
                      </a:r>
                      <a:endParaRPr sz="1400" u="none" strike="noStrike" cap="none" dirty="0">
                        <a:latin typeface="Poppins" pitchFamily="2" charset="77"/>
                        <a:cs typeface="Poppins" pitchFamily="2" charset="77"/>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dirty="0">
                        <a:latin typeface="Poppins" pitchFamily="2" charset="77"/>
                        <a:cs typeface="Poppins" pitchFamily="2" charset="77"/>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301" name="Google Shape;301;p14"/>
          <p:cNvCxnSpPr>
            <a:cxnSpLocks/>
          </p:cNvCxnSpPr>
          <p:nvPr/>
        </p:nvCxnSpPr>
        <p:spPr>
          <a:xfrm>
            <a:off x="2239874" y="6456203"/>
            <a:ext cx="7892954"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3" name="Google Shape;303;p14"/>
          <p:cNvCxnSpPr>
            <a:cxnSpLocks/>
            <a:stCxn id="312" idx="0"/>
          </p:cNvCxnSpPr>
          <p:nvPr/>
        </p:nvCxnSpPr>
        <p:spPr>
          <a:xfrm flipV="1">
            <a:off x="1446032" y="1554958"/>
            <a:ext cx="0" cy="4314311"/>
          </a:xfrm>
          <a:prstGeom prst="straightConnector1">
            <a:avLst/>
          </a:prstGeom>
          <a:noFill/>
          <a:ln w="9525" cap="flat" cmpd="sng">
            <a:solidFill>
              <a:schemeClr val="accent1"/>
            </a:solidFill>
            <a:prstDash val="solid"/>
            <a:miter lim="800000"/>
            <a:headEnd type="none" w="sm" len="sm"/>
            <a:tailEnd type="triangle" w="med" len="med"/>
          </a:ln>
        </p:spPr>
      </p:cxnSp>
      <p:sp>
        <p:nvSpPr>
          <p:cNvPr id="304" name="Google Shape;304;p14"/>
          <p:cNvSpPr txBox="1"/>
          <p:nvPr/>
        </p:nvSpPr>
        <p:spPr>
          <a:xfrm>
            <a:off x="407550" y="3041355"/>
            <a:ext cx="1240493" cy="738623"/>
          </a:xfrm>
          <a:prstGeom prst="rect">
            <a:avLst/>
          </a:prstGeom>
          <a:solidFill>
            <a:schemeClr val="bg1"/>
          </a:solid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Level of</a:t>
            </a:r>
            <a:endParaRPr b="0" i="0" u="none" strike="noStrike" cap="none" dirty="0">
              <a:solidFill>
                <a:srgbClr val="000000"/>
              </a:solidFill>
              <a:latin typeface="Poppins" pitchFamily="2" charset="77"/>
              <a:cs typeface="Poppins" pitchFamily="2" charset="77"/>
              <a:sym typeface="Arial"/>
            </a:endParaRPr>
          </a:p>
          <a:p>
            <a:pPr marL="0" marR="0" lvl="0" indent="0" algn="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Influence</a:t>
            </a:r>
            <a:endParaRPr b="0" i="0" u="none" strike="noStrike" cap="none" dirty="0">
              <a:solidFill>
                <a:srgbClr val="000000"/>
              </a:solidFill>
              <a:latin typeface="Poppins" pitchFamily="2" charset="77"/>
              <a:cs typeface="Poppins" pitchFamily="2" charset="77"/>
              <a:sym typeface="Arial"/>
            </a:endParaRPr>
          </a:p>
          <a:p>
            <a:pPr marL="0" marR="0" lvl="0" indent="0" algn="r"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or Power</a:t>
            </a:r>
            <a:endParaRPr b="0" i="0" u="none" strike="noStrike" cap="none" dirty="0">
              <a:solidFill>
                <a:srgbClr val="000000"/>
              </a:solidFill>
              <a:latin typeface="Poppins" pitchFamily="2" charset="77"/>
              <a:cs typeface="Poppins" pitchFamily="2" charset="77"/>
              <a:sym typeface="Arial"/>
            </a:endParaRPr>
          </a:p>
        </p:txBody>
      </p:sp>
      <p:sp>
        <p:nvSpPr>
          <p:cNvPr id="309" name="Google Shape;30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10" name="Google Shape;310;p14"/>
          <p:cNvSpPr txBox="1"/>
          <p:nvPr/>
        </p:nvSpPr>
        <p:spPr>
          <a:xfrm>
            <a:off x="1144397" y="1216434"/>
            <a:ext cx="816796"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(High)</a:t>
            </a:r>
            <a:endParaRPr sz="1000" dirty="0">
              <a:latin typeface="Poppins" pitchFamily="2" charset="77"/>
              <a:ea typeface="Calibri"/>
              <a:cs typeface="Poppins" pitchFamily="2" charset="77"/>
              <a:sym typeface="Calibri"/>
            </a:endParaRPr>
          </a:p>
        </p:txBody>
      </p:sp>
      <p:sp>
        <p:nvSpPr>
          <p:cNvPr id="311" name="Google Shape;311;p14"/>
          <p:cNvSpPr txBox="1"/>
          <p:nvPr/>
        </p:nvSpPr>
        <p:spPr>
          <a:xfrm>
            <a:off x="10190855" y="6284123"/>
            <a:ext cx="792575"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(High)</a:t>
            </a:r>
            <a:endParaRPr sz="1000" dirty="0">
              <a:latin typeface="Poppins" pitchFamily="2" charset="77"/>
              <a:ea typeface="Calibri"/>
              <a:cs typeface="Poppins" pitchFamily="2" charset="77"/>
              <a:sym typeface="Calibri"/>
            </a:endParaRPr>
          </a:p>
        </p:txBody>
      </p:sp>
      <p:sp>
        <p:nvSpPr>
          <p:cNvPr id="312" name="Google Shape;312;p14"/>
          <p:cNvSpPr txBox="1"/>
          <p:nvPr/>
        </p:nvSpPr>
        <p:spPr>
          <a:xfrm>
            <a:off x="1144397" y="5869269"/>
            <a:ext cx="60327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(Low)</a:t>
            </a:r>
            <a:endParaRPr sz="1000" dirty="0">
              <a:latin typeface="Poppins" pitchFamily="2" charset="77"/>
              <a:ea typeface="Calibri"/>
              <a:cs typeface="Poppins" pitchFamily="2" charset="77"/>
              <a:sym typeface="Calibri"/>
            </a:endParaRPr>
          </a:p>
        </p:txBody>
      </p:sp>
      <p:sp>
        <p:nvSpPr>
          <p:cNvPr id="313" name="Google Shape;313;p14"/>
          <p:cNvSpPr txBox="1"/>
          <p:nvPr/>
        </p:nvSpPr>
        <p:spPr>
          <a:xfrm>
            <a:off x="1643793" y="6285243"/>
            <a:ext cx="6348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latin typeface="Poppins" pitchFamily="2" charset="77"/>
                <a:ea typeface="Calibri"/>
                <a:cs typeface="Poppins" pitchFamily="2" charset="77"/>
                <a:sym typeface="Calibri"/>
              </a:rPr>
              <a:t>(Low)</a:t>
            </a:r>
            <a:endParaRPr sz="1000" dirty="0">
              <a:latin typeface="Poppins" pitchFamily="2" charset="77"/>
              <a:ea typeface="Calibri"/>
              <a:cs typeface="Poppins" pitchFamily="2" charset="77"/>
              <a:sym typeface="Calibri"/>
            </a:endParaRPr>
          </a:p>
        </p:txBody>
      </p:sp>
      <p:sp>
        <p:nvSpPr>
          <p:cNvPr id="302" name="Google Shape;302;p14"/>
          <p:cNvSpPr txBox="1"/>
          <p:nvPr/>
        </p:nvSpPr>
        <p:spPr>
          <a:xfrm>
            <a:off x="5851190" y="6222623"/>
            <a:ext cx="889852" cy="52318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b="0" i="0" u="none" strike="noStrike" cap="none" dirty="0">
                <a:solidFill>
                  <a:schemeClr val="dk1"/>
                </a:solidFill>
                <a:latin typeface="Poppins" pitchFamily="2" charset="77"/>
                <a:ea typeface="Calibri"/>
                <a:cs typeface="Poppins" pitchFamily="2" charset="77"/>
                <a:sym typeface="Calibri"/>
              </a:rPr>
              <a:t>Level of Interest</a:t>
            </a:r>
            <a:endParaRPr b="0" i="0" u="none" strike="noStrike" cap="none" dirty="0">
              <a:solidFill>
                <a:srgbClr val="000000"/>
              </a:solidFill>
              <a:latin typeface="Poppins" pitchFamily="2" charset="77"/>
              <a:cs typeface="Poppins" pitchFamily="2" charset="77"/>
              <a:sym typeface="Arial"/>
            </a:endParaRPr>
          </a:p>
        </p:txBody>
      </p:sp>
      <p:sp>
        <p:nvSpPr>
          <p:cNvPr id="13" name="Google Shape;114;gecf6637f3f_0_49">
            <a:extLst>
              <a:ext uri="{FF2B5EF4-FFF2-40B4-BE49-F238E27FC236}">
                <a16:creationId xmlns:a16="http://schemas.microsoft.com/office/drawing/2014/main" id="{11EC8F0B-67F7-824B-B42D-BD3CB00FEF2B}"/>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79297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2" name="Picture 1">
            <a:extLst>
              <a:ext uri="{FF2B5EF4-FFF2-40B4-BE49-F238E27FC236}">
                <a16:creationId xmlns:a16="http://schemas.microsoft.com/office/drawing/2014/main" id="{236589F1-D239-E14F-BFFD-3AE3387FE4CF}"/>
              </a:ext>
            </a:extLst>
          </p:cNvPr>
          <p:cNvPicPr>
            <a:picLocks noChangeAspect="1"/>
          </p:cNvPicPr>
          <p:nvPr/>
        </p:nvPicPr>
        <p:blipFill>
          <a:blip r:embed="rId3"/>
          <a:stretch>
            <a:fillRect/>
          </a:stretch>
        </p:blipFill>
        <p:spPr>
          <a:xfrm>
            <a:off x="6376416" y="2054739"/>
            <a:ext cx="5349240" cy="3008948"/>
          </a:xfrm>
          <a:prstGeom prst="rect">
            <a:avLst/>
          </a:prstGeom>
          <a:ln>
            <a:solidFill>
              <a:schemeClr val="bg1">
                <a:lumMod val="75000"/>
              </a:schemeClr>
            </a:solidFill>
          </a:ln>
        </p:spPr>
      </p:pic>
      <p:sp>
        <p:nvSpPr>
          <p:cNvPr id="320" name="Google Shape;320;gecf6637f3f_0_2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Poppins" pitchFamily="2" charset="77"/>
                <a:cs typeface="Poppins" pitchFamily="2" charset="77"/>
              </a:rPr>
              <a:t>Exercise 9: Identify arguments/networks that will influence your key stakeholders</a:t>
            </a:r>
            <a:endParaRPr dirty="0">
              <a:latin typeface="Poppins" pitchFamily="2" charset="77"/>
              <a:cs typeface="Poppins" pitchFamily="2" charset="77"/>
            </a:endParaRPr>
          </a:p>
        </p:txBody>
      </p:sp>
      <p:sp>
        <p:nvSpPr>
          <p:cNvPr id="321" name="Google Shape;321;gecf6637f3f_0_210"/>
          <p:cNvSpPr txBox="1">
            <a:spLocks noGrp="1"/>
          </p:cNvSpPr>
          <p:nvPr>
            <p:ph type="body" idx="1"/>
          </p:nvPr>
        </p:nvSpPr>
        <p:spPr>
          <a:xfrm>
            <a:off x="838200" y="1690824"/>
            <a:ext cx="5181600" cy="5167175"/>
          </a:xfrm>
          <a:prstGeom prst="rect">
            <a:avLst/>
          </a:prstGeom>
          <a:ln>
            <a:noFill/>
          </a:ln>
        </p:spPr>
        <p:txBody>
          <a:bodyPr spcFirstLastPara="1" wrap="square" lIns="91425" tIns="45700" rIns="91425" bIns="45700" anchor="t" anchorCtr="0">
            <a:normAutofit fontScale="92500"/>
          </a:bodyPr>
          <a:lstStyle/>
          <a:p>
            <a:pPr marL="0" lvl="0" indent="0">
              <a:lnSpc>
                <a:spcPct val="125000"/>
              </a:lnSpc>
              <a:spcBef>
                <a:spcPts val="0"/>
              </a:spcBef>
              <a:buNone/>
            </a:pPr>
            <a:r>
              <a:rPr lang="en-US" sz="1700" i="1" dirty="0">
                <a:latin typeface="Poppins" pitchFamily="2" charset="77"/>
                <a:cs typeface="Poppins" pitchFamily="2" charset="77"/>
              </a:rPr>
              <a:t>Instructions:</a:t>
            </a:r>
          </a:p>
          <a:p>
            <a:pPr marL="0" lvl="0" indent="0" algn="l" rtl="0">
              <a:lnSpc>
                <a:spcPct val="125000"/>
              </a:lnSpc>
              <a:spcBef>
                <a:spcPts val="0"/>
              </a:spcBef>
              <a:spcAft>
                <a:spcPts val="0"/>
              </a:spcAft>
              <a:buNone/>
            </a:pPr>
            <a:endParaRPr lang="en-US" sz="9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500" dirty="0">
                <a:latin typeface="Poppins" pitchFamily="2" charset="77"/>
                <a:cs typeface="Poppins" pitchFamily="2" charset="77"/>
              </a:rPr>
              <a:t>List your most powerful stakeholders from the ‘Manage Closely’ and ‘Keep Satisfied’ quadrants in the left-hand column.</a:t>
            </a:r>
            <a:endParaRPr sz="1500" dirty="0">
              <a:latin typeface="Poppins" pitchFamily="2" charset="77"/>
              <a:cs typeface="Poppins" pitchFamily="2" charset="77"/>
            </a:endParaRPr>
          </a:p>
          <a:p>
            <a:pPr marL="457200" lvl="0" indent="0" algn="l" rtl="0">
              <a:lnSpc>
                <a:spcPct val="125000"/>
              </a:lnSpc>
              <a:spcBef>
                <a:spcPts val="0"/>
              </a:spcBef>
              <a:spcAft>
                <a:spcPts val="0"/>
              </a:spcAft>
              <a:buNone/>
            </a:pPr>
            <a:endParaRPr sz="9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500" dirty="0">
                <a:latin typeface="Poppins" pitchFamily="2" charset="77"/>
                <a:cs typeface="Poppins" pitchFamily="2" charset="77"/>
              </a:rPr>
              <a:t>In the second column, identify the most powerful insight from the SWOT that would influence them to support climate action within your organization. </a:t>
            </a:r>
            <a:r>
              <a:rPr lang="en-US" sz="1400" dirty="0">
                <a:latin typeface="Poppins" pitchFamily="2" charset="77"/>
                <a:cs typeface="Poppins" pitchFamily="2" charset="77"/>
              </a:rPr>
              <a:t> </a:t>
            </a:r>
          </a:p>
          <a:p>
            <a:pPr marL="0" lvl="0" indent="0" algn="l" rtl="0">
              <a:lnSpc>
                <a:spcPct val="125000"/>
              </a:lnSpc>
              <a:spcBef>
                <a:spcPts val="0"/>
              </a:spcBef>
              <a:spcAft>
                <a:spcPts val="0"/>
              </a:spcAft>
              <a:buSzPts val="1400"/>
              <a:buNone/>
            </a:pPr>
            <a:endParaRPr lang="en-US" sz="400" dirty="0">
              <a:latin typeface="Poppins" pitchFamily="2" charset="77"/>
              <a:cs typeface="Poppins" pitchFamily="2" charset="77"/>
            </a:endParaRPr>
          </a:p>
          <a:p>
            <a:pPr marL="914400" lvl="1" indent="-317500" algn="l" rtl="0">
              <a:lnSpc>
                <a:spcPct val="125000"/>
              </a:lnSpc>
              <a:spcBef>
                <a:spcPts val="0"/>
              </a:spcBef>
              <a:spcAft>
                <a:spcPts val="0"/>
              </a:spcAft>
              <a:buSzPts val="1400"/>
              <a:buChar char="○"/>
            </a:pPr>
            <a:r>
              <a:rPr lang="en-US" sz="1400" dirty="0">
                <a:latin typeface="Poppins" pitchFamily="2" charset="77"/>
                <a:cs typeface="Poppins" pitchFamily="2" charset="77"/>
              </a:rPr>
              <a:t>Think about their workplace goals and targets as well as their personal beliefs and values.</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9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500" dirty="0">
                <a:latin typeface="Poppins" pitchFamily="2" charset="77"/>
                <a:cs typeface="Poppins" pitchFamily="2" charset="77"/>
              </a:rPr>
              <a:t>For those who you may be less interested or not supportive, in the third column list a person who could influence them to be more positive towards your plan and/or more actively involved.</a:t>
            </a:r>
          </a:p>
          <a:p>
            <a:pPr marL="0" lvl="0" indent="0" algn="l" rtl="0">
              <a:lnSpc>
                <a:spcPct val="125000"/>
              </a:lnSpc>
              <a:spcBef>
                <a:spcPts val="0"/>
              </a:spcBef>
              <a:spcAft>
                <a:spcPts val="0"/>
              </a:spcAft>
              <a:buSzPts val="1400"/>
              <a:buNone/>
            </a:pPr>
            <a:endParaRPr sz="9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500" dirty="0">
                <a:latin typeface="Poppins" pitchFamily="2" charset="77"/>
                <a:cs typeface="Poppins" pitchFamily="2" charset="77"/>
              </a:rPr>
              <a:t>For example, a client may have strong influence on your CEO, an Employee Resource Group may have strong influence on your Head of HR.</a:t>
            </a:r>
            <a:endParaRPr sz="1500" dirty="0">
              <a:latin typeface="Poppins" pitchFamily="2" charset="77"/>
              <a:cs typeface="Poppins" pitchFamily="2" charset="77"/>
            </a:endParaRPr>
          </a:p>
        </p:txBody>
      </p:sp>
      <p:sp>
        <p:nvSpPr>
          <p:cNvPr id="322" name="Google Shape;322;gecf6637f3f_0_2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dirty="0"/>
          </a:p>
        </p:txBody>
      </p:sp>
      <p:sp>
        <p:nvSpPr>
          <p:cNvPr id="319" name="Google Shape;319;gecf6637f3f_0_210"/>
          <p:cNvSpPr txBox="1">
            <a:spLocks noGrp="1"/>
          </p:cNvSpPr>
          <p:nvPr>
            <p:ph type="body" idx="2"/>
          </p:nvPr>
        </p:nvSpPr>
        <p:spPr>
          <a:xfrm>
            <a:off x="6376416" y="1690824"/>
            <a:ext cx="4977384" cy="43512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600" i="1" dirty="0">
                <a:latin typeface="Poppins" pitchFamily="2" charset="77"/>
                <a:cs typeface="Poppins" pitchFamily="2" charset="77"/>
              </a:rPr>
              <a:t>Example:</a:t>
            </a:r>
            <a:endParaRPr sz="1600" i="1" dirty="0">
              <a:latin typeface="Poppins" pitchFamily="2" charset="77"/>
              <a:cs typeface="Poppins" pitchFamily="2" charset="77"/>
            </a:endParaRPr>
          </a:p>
        </p:txBody>
      </p:sp>
      <p:cxnSp>
        <p:nvCxnSpPr>
          <p:cNvPr id="9" name="Google Shape;227;gecf6637f3f_0_136">
            <a:extLst>
              <a:ext uri="{FF2B5EF4-FFF2-40B4-BE49-F238E27FC236}">
                <a16:creationId xmlns:a16="http://schemas.microsoft.com/office/drawing/2014/main" id="{0645D78C-1513-B146-814C-1AC537998064}"/>
              </a:ext>
            </a:extLst>
          </p:cNvPr>
          <p:cNvCxnSpPr>
            <a:cxnSpLocks/>
          </p:cNvCxnSpPr>
          <p:nvPr/>
        </p:nvCxnSpPr>
        <p:spPr>
          <a:xfrm>
            <a:off x="5424616" y="2767915"/>
            <a:ext cx="1414684" cy="406391"/>
          </a:xfrm>
          <a:prstGeom prst="straightConnector1">
            <a:avLst/>
          </a:prstGeom>
          <a:noFill/>
          <a:ln w="38100" cap="flat" cmpd="sng">
            <a:solidFill>
              <a:srgbClr val="00A047"/>
            </a:solidFill>
            <a:prstDash val="solid"/>
            <a:round/>
            <a:headEnd type="diamond" w="med" len="med"/>
            <a:tailEnd type="triangle" w="med" len="med"/>
          </a:ln>
        </p:spPr>
      </p:cxnSp>
      <p:cxnSp>
        <p:nvCxnSpPr>
          <p:cNvPr id="12" name="Google Shape;227;gecf6637f3f_0_136">
            <a:extLst>
              <a:ext uri="{FF2B5EF4-FFF2-40B4-BE49-F238E27FC236}">
                <a16:creationId xmlns:a16="http://schemas.microsoft.com/office/drawing/2014/main" id="{48A5520F-E9C4-3941-9F13-4A93DCC60F74}"/>
              </a:ext>
            </a:extLst>
          </p:cNvPr>
          <p:cNvCxnSpPr>
            <a:cxnSpLocks/>
          </p:cNvCxnSpPr>
          <p:nvPr/>
        </p:nvCxnSpPr>
        <p:spPr>
          <a:xfrm flipV="1">
            <a:off x="5424616" y="3088686"/>
            <a:ext cx="2712874" cy="849832"/>
          </a:xfrm>
          <a:prstGeom prst="straightConnector1">
            <a:avLst/>
          </a:prstGeom>
          <a:noFill/>
          <a:ln w="38100" cap="flat" cmpd="sng">
            <a:solidFill>
              <a:srgbClr val="00A047"/>
            </a:solidFill>
            <a:prstDash val="solid"/>
            <a:round/>
            <a:headEnd type="diamond" w="med" len="med"/>
            <a:tailEnd type="triangle" w="med" len="med"/>
          </a:ln>
        </p:spPr>
      </p:cxnSp>
      <p:cxnSp>
        <p:nvCxnSpPr>
          <p:cNvPr id="15" name="Google Shape;227;gecf6637f3f_0_136">
            <a:extLst>
              <a:ext uri="{FF2B5EF4-FFF2-40B4-BE49-F238E27FC236}">
                <a16:creationId xmlns:a16="http://schemas.microsoft.com/office/drawing/2014/main" id="{1342AA70-5792-C94D-8477-197FA7173102}"/>
              </a:ext>
            </a:extLst>
          </p:cNvPr>
          <p:cNvCxnSpPr>
            <a:cxnSpLocks/>
          </p:cNvCxnSpPr>
          <p:nvPr/>
        </p:nvCxnSpPr>
        <p:spPr>
          <a:xfrm flipV="1">
            <a:off x="6019800" y="3088685"/>
            <a:ext cx="4152900" cy="2149200"/>
          </a:xfrm>
          <a:prstGeom prst="straightConnector1">
            <a:avLst/>
          </a:prstGeom>
          <a:noFill/>
          <a:ln w="38100" cap="flat" cmpd="sng">
            <a:solidFill>
              <a:srgbClr val="00A047"/>
            </a:solidFill>
            <a:prstDash val="solid"/>
            <a:round/>
            <a:headEnd type="diamond" w="med" len="med"/>
            <a:tailEnd type="triangle" w="med" len="med"/>
          </a:ln>
        </p:spPr>
      </p:cxnSp>
      <p:sp>
        <p:nvSpPr>
          <p:cNvPr id="13" name="Google Shape;114;gecf6637f3f_0_49">
            <a:extLst>
              <a:ext uri="{FF2B5EF4-FFF2-40B4-BE49-F238E27FC236}">
                <a16:creationId xmlns:a16="http://schemas.microsoft.com/office/drawing/2014/main" id="{F37AB7F0-D55B-C344-AB2F-6745376B66EA}"/>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709863" y="365125"/>
            <a:ext cx="11081084"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Stakeholder communication &amp; networks</a:t>
            </a:r>
          </a:p>
        </p:txBody>
      </p:sp>
      <p:graphicFrame>
        <p:nvGraphicFramePr>
          <p:cNvPr id="330" name="Google Shape;330;p15"/>
          <p:cNvGraphicFramePr/>
          <p:nvPr>
            <p:extLst>
              <p:ext uri="{D42A27DB-BD31-4B8C-83A1-F6EECF244321}">
                <p14:modId xmlns:p14="http://schemas.microsoft.com/office/powerpoint/2010/main" val="3338293221"/>
              </p:ext>
            </p:extLst>
          </p:nvPr>
        </p:nvGraphicFramePr>
        <p:xfrm>
          <a:off x="813816" y="1484530"/>
          <a:ext cx="10515600" cy="5090250"/>
        </p:xfrm>
        <a:graphic>
          <a:graphicData uri="http://schemas.openxmlformats.org/drawingml/2006/table">
            <a:tbl>
              <a:tblPr firstRow="1" bandRow="1">
                <a:tableStyleId>{6E25E649-3F16-4E02-A733-19D2CDBF48F0}</a:tableStyleId>
              </a:tblPr>
              <a:tblGrid>
                <a:gridCol w="2111050">
                  <a:extLst>
                    <a:ext uri="{9D8B030D-6E8A-4147-A177-3AD203B41FA5}">
                      <a16:colId xmlns:a16="http://schemas.microsoft.com/office/drawing/2014/main" val="20000"/>
                    </a:ext>
                  </a:extLst>
                </a:gridCol>
                <a:gridCol w="4202275">
                  <a:extLst>
                    <a:ext uri="{9D8B030D-6E8A-4147-A177-3AD203B41FA5}">
                      <a16:colId xmlns:a16="http://schemas.microsoft.com/office/drawing/2014/main" val="20001"/>
                    </a:ext>
                  </a:extLst>
                </a:gridCol>
                <a:gridCol w="42022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The Stakeholders I need to ‘Manage Closely’ and ‘Keep Satisfied’ are…</a:t>
                      </a:r>
                      <a:endParaRPr sz="1400"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The most powerful insight from the SWOT that would influence this stakeholder to support climate action within our organization is…</a:t>
                      </a:r>
                      <a:endParaRPr sz="1400"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A person who could influence them to be more positive towards my plan &amp;/or more involved is… (e.g., a major client or investor will have influence over the CEO)</a:t>
                      </a:r>
                      <a:endParaRPr sz="1400" b="1" u="none" strike="noStrike" cap="none" dirty="0">
                        <a:solidFill>
                          <a:schemeClr val="tx1"/>
                        </a:solidFill>
                        <a:latin typeface="Poppins" pitchFamily="2" charset="77"/>
                        <a:ea typeface="Calibri"/>
                        <a:cs typeface="Poppins" pitchFamily="2" charset="77"/>
                        <a:sym typeface="Calibri"/>
                      </a:endParaRPr>
                    </a:p>
                  </a:txBody>
                  <a:tcPr marL="68575" marR="68575" marT="45725" marB="45725">
                    <a:solidFill>
                      <a:srgbClr val="97B1D6"/>
                    </a:solidFill>
                  </a:tcPr>
                </a:tc>
                <a:extLst>
                  <a:ext uri="{0D108BD9-81ED-4DB2-BD59-A6C34878D82A}">
                    <a16:rowId xmlns:a16="http://schemas.microsoft.com/office/drawing/2014/main" val="10000"/>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ea typeface="Calibri"/>
                        <a:cs typeface="Poppins" pitchFamily="2" charset="77"/>
                        <a:sym typeface="Calibri"/>
                      </a:endParaRPr>
                    </a:p>
                  </a:txBody>
                  <a:tcPr marL="68575" marR="68575" marT="0"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a:solidFill>
                            <a:schemeClr val="tx1"/>
                          </a:solidFill>
                          <a:latin typeface="Poppins" pitchFamily="2" charset="77"/>
                          <a:cs typeface="Poppins" pitchFamily="2" charset="77"/>
                          <a:sym typeface="Calibri"/>
                        </a:rPr>
                      </a:br>
                      <a:endParaRPr sz="1400" u="none" strike="noStrike" cap="none">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a:solidFill>
                            <a:schemeClr val="tx1"/>
                          </a:solidFill>
                          <a:latin typeface="Poppins" pitchFamily="2" charset="77"/>
                          <a:cs typeface="Poppins" pitchFamily="2" charset="77"/>
                          <a:sym typeface="Calibri"/>
                        </a:rPr>
                      </a:br>
                      <a:endParaRPr sz="1400" u="none" strike="noStrike" cap="none">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1"/>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ea typeface="Calibri"/>
                        <a:cs typeface="Poppins" pitchFamily="2" charset="77"/>
                        <a:sym typeface="Calibri"/>
                      </a:endParaRPr>
                    </a:p>
                  </a:txBody>
                  <a:tcPr marL="68575" marR="68575" marT="0"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a:solidFill>
                            <a:schemeClr val="tx1"/>
                          </a:solidFill>
                          <a:latin typeface="Poppins" pitchFamily="2" charset="77"/>
                          <a:cs typeface="Poppins" pitchFamily="2" charset="77"/>
                          <a:sym typeface="Calibri"/>
                        </a:rPr>
                      </a:br>
                      <a:endParaRPr sz="1400" u="none" strike="noStrike" cap="none">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dirty="0">
                          <a:solidFill>
                            <a:schemeClr val="tx1"/>
                          </a:solidFill>
                          <a:latin typeface="Poppins" pitchFamily="2" charset="77"/>
                          <a:cs typeface="Poppins" pitchFamily="2" charset="77"/>
                          <a:sym typeface="Calibri"/>
                        </a:rPr>
                      </a:br>
                      <a:endParaRPr sz="1400" u="none" strike="noStrike" cap="none" dirty="0">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2"/>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ea typeface="Calibri"/>
                        <a:cs typeface="Poppins" pitchFamily="2" charset="77"/>
                        <a:sym typeface="Calibri"/>
                      </a:endParaRPr>
                    </a:p>
                  </a:txBody>
                  <a:tcPr marL="68575" marR="68575" marT="0"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a:solidFill>
                            <a:schemeClr val="tx1"/>
                          </a:solidFill>
                          <a:latin typeface="Poppins" pitchFamily="2" charset="77"/>
                          <a:cs typeface="Poppins" pitchFamily="2" charset="77"/>
                          <a:sym typeface="Calibri"/>
                        </a:rPr>
                      </a:br>
                      <a:endParaRPr sz="1400" u="none" strike="noStrike" cap="none">
                        <a:solidFill>
                          <a:schemeClr val="tx1"/>
                        </a:solidFill>
                        <a:latin typeface="Poppins" pitchFamily="2" charset="77"/>
                        <a:ea typeface="Calibri"/>
                        <a:cs typeface="Poppins" pitchFamily="2" charset="77"/>
                        <a:sym typeface="Calibri"/>
                      </a:endParaRPr>
                    </a:p>
                  </a:txBody>
                  <a:tcPr marL="68575" marR="68575" marT="45725" marB="45725"/>
                </a:tc>
                <a:tc>
                  <a:txBody>
                    <a:bodyPr/>
                    <a:lstStyle/>
                    <a:p>
                      <a:pPr marL="0" marR="0" lvl="0" indent="0" algn="l" rtl="0">
                        <a:lnSpc>
                          <a:spcPct val="100000"/>
                        </a:lnSpc>
                        <a:spcBef>
                          <a:spcPts val="0"/>
                        </a:spcBef>
                        <a:spcAft>
                          <a:spcPts val="0"/>
                        </a:spcAft>
                        <a:buClr>
                          <a:srgbClr val="000000"/>
                        </a:buClr>
                        <a:buSzPts val="1400"/>
                        <a:buFont typeface="Arial"/>
                        <a:buNone/>
                      </a:pPr>
                      <a:br>
                        <a:rPr lang="en-US" sz="1400" u="none" strike="noStrike" cap="none">
                          <a:solidFill>
                            <a:schemeClr val="tx1"/>
                          </a:solidFill>
                          <a:latin typeface="Poppins" pitchFamily="2" charset="77"/>
                          <a:cs typeface="Poppins" pitchFamily="2" charset="77"/>
                          <a:sym typeface="Calibri"/>
                        </a:rPr>
                      </a:br>
                      <a:endParaRPr sz="1400" u="none" strike="noStrike" cap="none">
                        <a:solidFill>
                          <a:schemeClr val="tx1"/>
                        </a:solidFill>
                        <a:latin typeface="Poppins" pitchFamily="2" charset="77"/>
                        <a:ea typeface="Calibri"/>
                        <a:cs typeface="Poppins" pitchFamily="2" charset="77"/>
                        <a:sym typeface="Calibri"/>
                      </a:endParaRPr>
                    </a:p>
                  </a:txBody>
                  <a:tcPr marL="68575" marR="68575" marT="45725" marB="45725"/>
                </a:tc>
                <a:extLst>
                  <a:ext uri="{0D108BD9-81ED-4DB2-BD59-A6C34878D82A}">
                    <a16:rowId xmlns:a16="http://schemas.microsoft.com/office/drawing/2014/main" val="10003"/>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cs typeface="Poppins" pitchFamily="2" charset="77"/>
                      </a:endParaRPr>
                    </a:p>
                  </a:txBody>
                  <a:tcPr marL="91450" marR="91450" marT="0"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4"/>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5"/>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6"/>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i="1" u="none" strike="noStrike" cap="none" dirty="0">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7"/>
                  </a:ext>
                </a:extLst>
              </a:tr>
              <a:tr h="51817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8"/>
                  </a:ext>
                </a:extLst>
              </a:tr>
            </a:tbl>
          </a:graphicData>
        </a:graphic>
      </p:graphicFrame>
      <p:sp>
        <p:nvSpPr>
          <p:cNvPr id="331" name="Google Shape;33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Poppins" pitchFamily="2" charset="77"/>
                <a:cs typeface="Poppins" pitchFamily="2" charset="77"/>
              </a:rPr>
              <a:t>27</a:t>
            </a:fld>
            <a:endParaRPr>
              <a:latin typeface="Poppins" pitchFamily="2" charset="77"/>
              <a:cs typeface="Poppins" pitchFamily="2" charset="77"/>
            </a:endParaRPr>
          </a:p>
        </p:txBody>
      </p:sp>
      <p:sp>
        <p:nvSpPr>
          <p:cNvPr id="5" name="Google Shape;114;gecf6637f3f_0_49">
            <a:extLst>
              <a:ext uri="{FF2B5EF4-FFF2-40B4-BE49-F238E27FC236}">
                <a16:creationId xmlns:a16="http://schemas.microsoft.com/office/drawing/2014/main" id="{9D5865BD-9EA2-274F-A693-A6E138C09132}"/>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ecf6637f3f_0_219"/>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sz="4000" dirty="0">
                <a:latin typeface="Poppins" pitchFamily="2" charset="77"/>
                <a:ea typeface="Arial"/>
                <a:cs typeface="Poppins" pitchFamily="2" charset="77"/>
                <a:sym typeface="Arial"/>
              </a:rPr>
              <a:t>Set a SMART goal and make your plan</a:t>
            </a:r>
            <a:endParaRPr lang="en-US" sz="4000" dirty="0">
              <a:latin typeface="Poppins" pitchFamily="2" charset="77"/>
              <a:cs typeface="Poppins" pitchFamily="2" charset="77"/>
            </a:endParaRPr>
          </a:p>
        </p:txBody>
      </p:sp>
      <p:sp>
        <p:nvSpPr>
          <p:cNvPr id="338" name="Google Shape;338;gecf6637f3f_0_219"/>
          <p:cNvSpPr txBox="1">
            <a:spLocks noGrp="1"/>
          </p:cNvSpPr>
          <p:nvPr>
            <p:ph type="body" idx="1"/>
          </p:nvPr>
        </p:nvSpPr>
        <p:spPr>
          <a:xfrm>
            <a:off x="440764" y="1808725"/>
            <a:ext cx="5181600" cy="3919904"/>
          </a:xfrm>
          <a:prstGeom prst="rect">
            <a:avLst/>
          </a:prstGeom>
          <a:ln w="3175">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sz="1400" dirty="0">
                <a:latin typeface="Poppins" pitchFamily="2" charset="77"/>
                <a:cs typeface="Poppins" pitchFamily="2" charset="77"/>
              </a:rPr>
              <a:t>The purpose of these exercises is to help you define an inspiring vision to guide </a:t>
            </a:r>
            <a:r>
              <a:rPr lang="en-US" sz="1400" dirty="0">
                <a:highlight>
                  <a:schemeClr val="lt1"/>
                </a:highlight>
                <a:latin typeface="Poppins" pitchFamily="2" charset="77"/>
                <a:cs typeface="Poppins" pitchFamily="2" charset="77"/>
              </a:rPr>
              <a:t>your work a</a:t>
            </a:r>
            <a:r>
              <a:rPr lang="en-US" sz="1400" dirty="0">
                <a:latin typeface="Poppins" pitchFamily="2" charset="77"/>
                <a:cs typeface="Poppins" pitchFamily="2" charset="77"/>
              </a:rPr>
              <a:t>nd identify a clear goal and actions.</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1100"/>
              <a:buFont typeface="Arial"/>
              <a:buNone/>
            </a:pPr>
            <a:r>
              <a:rPr lang="en-US" sz="1400" dirty="0">
                <a:latin typeface="Poppins" pitchFamily="2" charset="77"/>
                <a:cs typeface="Poppins" pitchFamily="2" charset="77"/>
              </a:rPr>
              <a:t>There are three exercises:</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Envision success</a:t>
            </a:r>
            <a:endParaRPr sz="1400" dirty="0">
              <a:latin typeface="Poppins" pitchFamily="2" charset="77"/>
              <a:ea typeface="Arial"/>
              <a:cs typeface="Poppins" pitchFamily="2" charset="77"/>
              <a:sym typeface="Arial"/>
            </a:endParaRPr>
          </a:p>
          <a:p>
            <a:pPr indent="-317500">
              <a:lnSpc>
                <a:spcPct val="125000"/>
              </a:lnSpc>
              <a:spcBef>
                <a:spcPts val="0"/>
              </a:spcBef>
              <a:buSzPts val="1400"/>
            </a:pPr>
            <a:r>
              <a:rPr lang="en-US" sz="1400" dirty="0">
                <a:latin typeface="Poppins" pitchFamily="2" charset="77"/>
                <a:cs typeface="Poppins" pitchFamily="2" charset="77"/>
              </a:rPr>
              <a:t>Turn your learning into clear, prioritized actions</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Identify two or three actions to make a fast start</a:t>
            </a:r>
            <a:endParaRPr sz="1400" dirty="0">
              <a:latin typeface="Poppins" pitchFamily="2" charset="77"/>
              <a:cs typeface="Poppins" pitchFamily="2" charset="77"/>
            </a:endParaRPr>
          </a:p>
          <a:p>
            <a:pPr marL="0" indent="0">
              <a:lnSpc>
                <a:spcPct val="125000"/>
              </a:lnSpc>
              <a:spcBef>
                <a:spcPts val="0"/>
              </a:spcBef>
              <a:buNone/>
            </a:pPr>
            <a:endParaRPr sz="800" dirty="0">
              <a:latin typeface="Poppins" pitchFamily="2" charset="77"/>
              <a:cs typeface="Poppins" pitchFamily="2" charset="77"/>
            </a:endParaRPr>
          </a:p>
          <a:p>
            <a:pPr marL="0" lvl="0" indent="0" algn="l" rtl="0">
              <a:lnSpc>
                <a:spcPct val="125000"/>
              </a:lnSpc>
              <a:spcBef>
                <a:spcPts val="0"/>
              </a:spcBef>
              <a:spcAft>
                <a:spcPts val="0"/>
              </a:spcAft>
              <a:buClr>
                <a:schemeClr val="dk1"/>
              </a:buClr>
              <a:buSzPts val="1200"/>
              <a:buFont typeface="Arial"/>
              <a:buNone/>
            </a:pPr>
            <a:r>
              <a:rPr lang="en-US" sz="1400" dirty="0">
                <a:latin typeface="Poppins" pitchFamily="2" charset="77"/>
                <a:cs typeface="Poppins" pitchFamily="2" charset="77"/>
              </a:rPr>
              <a:t>Before you start, take a moment to review and update exercises #4 (prioritization), #5 (choosing an issue), #7 (SWOT) and #9 (influencing stakeholders).</a:t>
            </a:r>
          </a:p>
          <a:p>
            <a:pPr marL="0" lvl="0" indent="0" algn="l" rtl="0">
              <a:lnSpc>
                <a:spcPct val="125000"/>
              </a:lnSpc>
              <a:spcBef>
                <a:spcPts val="0"/>
              </a:spcBef>
              <a:spcAft>
                <a:spcPts val="0"/>
              </a:spcAft>
              <a:buClr>
                <a:schemeClr val="dk1"/>
              </a:buClr>
              <a:buSzPts val="1200"/>
              <a:buFont typeface="Arial"/>
              <a:buNone/>
            </a:pPr>
            <a:endParaRPr lang="en-US" sz="800" dirty="0"/>
          </a:p>
          <a:p>
            <a:pPr marL="0" indent="0">
              <a:lnSpc>
                <a:spcPct val="125000"/>
              </a:lnSpc>
              <a:spcBef>
                <a:spcPts val="0"/>
              </a:spcBef>
              <a:buSzPts val="1200"/>
              <a:buNone/>
            </a:pPr>
            <a:r>
              <a:rPr lang="en-US" dirty="0"/>
              <a:t>Confirm the issue you identified in exercise #5 is still what you want to address.  Is it important to you?  Will it resonate with key decision makers? </a:t>
            </a:r>
          </a:p>
          <a:p>
            <a:pPr marL="0" indent="0">
              <a:lnSpc>
                <a:spcPct val="125000"/>
              </a:lnSpc>
              <a:spcBef>
                <a:spcPts val="0"/>
              </a:spcBef>
              <a:buSzPts val="1200"/>
              <a:buNone/>
            </a:pPr>
            <a:endParaRPr lang="en-US" sz="800" dirty="0"/>
          </a:p>
          <a:p>
            <a:pPr marL="0" indent="0">
              <a:lnSpc>
                <a:spcPct val="125000"/>
              </a:lnSpc>
              <a:spcBef>
                <a:spcPts val="0"/>
              </a:spcBef>
              <a:buSzPts val="1200"/>
              <a:buNone/>
            </a:pPr>
            <a:r>
              <a:rPr lang="en-US" dirty="0"/>
              <a:t>This is an art, not a science - it would be great to talk about it with colleagues at work or in your Small Group Breakout either now or in the future.</a:t>
            </a:r>
          </a:p>
          <a:p>
            <a:pPr marL="0" indent="0">
              <a:lnSpc>
                <a:spcPct val="125000"/>
              </a:lnSpc>
              <a:spcBef>
                <a:spcPts val="0"/>
              </a:spcBef>
              <a:buSzPts val="1200"/>
              <a:buNone/>
            </a:pPr>
            <a:r>
              <a:rPr lang="en-US" dirty="0"/>
              <a:t> </a:t>
            </a:r>
          </a:p>
          <a:p>
            <a:pPr marL="0" lvl="0" indent="0" algn="l" rtl="0">
              <a:lnSpc>
                <a:spcPct val="125000"/>
              </a:lnSpc>
              <a:spcBef>
                <a:spcPts val="0"/>
              </a:spcBef>
              <a:spcAft>
                <a:spcPts val="0"/>
              </a:spcAft>
              <a:buClr>
                <a:schemeClr val="dk1"/>
              </a:buClr>
              <a:buSzPts val="1200"/>
              <a:buFont typeface="Arial"/>
              <a:buNone/>
            </a:pPr>
            <a:endParaRPr sz="1400" dirty="0">
              <a:latin typeface="Poppins" pitchFamily="2" charset="77"/>
              <a:cs typeface="Poppins" pitchFamily="2" charset="77"/>
            </a:endParaRPr>
          </a:p>
        </p:txBody>
      </p:sp>
      <p:sp>
        <p:nvSpPr>
          <p:cNvPr id="339" name="Google Shape;339;gecf6637f3f_0_21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8" name="Google Shape;114;gecf6637f3f_0_49">
            <a:extLst>
              <a:ext uri="{FF2B5EF4-FFF2-40B4-BE49-F238E27FC236}">
                <a16:creationId xmlns:a16="http://schemas.microsoft.com/office/drawing/2014/main" id="{B64B4908-E33E-BE4F-BD97-95809F8E3C65}"/>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sp>
        <p:nvSpPr>
          <p:cNvPr id="10" name="Google Shape;135;gecf6637f3f_0_68">
            <a:extLst>
              <a:ext uri="{FF2B5EF4-FFF2-40B4-BE49-F238E27FC236}">
                <a16:creationId xmlns:a16="http://schemas.microsoft.com/office/drawing/2014/main" id="{D94E7222-6534-6242-834B-5C152E96FD78}"/>
              </a:ext>
            </a:extLst>
          </p:cNvPr>
          <p:cNvSpPr/>
          <p:nvPr/>
        </p:nvSpPr>
        <p:spPr>
          <a:xfrm>
            <a:off x="6250275" y="1870075"/>
            <a:ext cx="5103525" cy="4306750"/>
          </a:xfrm>
          <a:prstGeom prst="rect">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lvl="0">
              <a:lnSpc>
                <a:spcPct val="125000"/>
              </a:lnSpc>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‘Build a sustainability plan 101: set meaningful goals’ </a:t>
            </a:r>
            <a:r>
              <a:rPr lang="en-US" dirty="0">
                <a:latin typeface="Poppins" pitchFamily="2" charset="77"/>
                <a:cs typeface="Poppins" pitchFamily="2" charset="77"/>
                <a:hlinkClick r:id="rId3"/>
              </a:rPr>
              <a:t>https://supplychain.edf.org/resources/build-a-sustainability-plan-101-set-meaningful-goals</a:t>
            </a:r>
            <a:endParaRPr lang="en-US" dirty="0">
              <a:latin typeface="Poppins" pitchFamily="2" charset="77"/>
              <a:cs typeface="Poppins" pitchFamily="2" charset="77"/>
            </a:endParaRPr>
          </a:p>
          <a:p>
            <a:pPr marL="457200" lvl="0" indent="-317500">
              <a:lnSpc>
                <a:spcPct val="125000"/>
              </a:lnSpc>
              <a:buSzPts val="1400"/>
              <a:buChar char="•"/>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‘Science Based Targets Initiative’ </a:t>
            </a:r>
            <a:r>
              <a:rPr lang="en-US" dirty="0">
                <a:latin typeface="Poppins" pitchFamily="2" charset="77"/>
                <a:cs typeface="Poppins" pitchFamily="2" charset="77"/>
                <a:hlinkClick r:id="rId4"/>
              </a:rPr>
              <a:t>https://sciencebasedtargets.org</a:t>
            </a:r>
            <a:endParaRPr lang="en-US" dirty="0">
              <a:latin typeface="Poppins" pitchFamily="2" charset="77"/>
              <a:cs typeface="Poppins" pitchFamily="2" charset="77"/>
            </a:endParaRPr>
          </a:p>
          <a:p>
            <a:pPr marL="457200" lvl="0" indent="-317500">
              <a:lnSpc>
                <a:spcPct val="125000"/>
              </a:lnSpc>
              <a:buSzPts val="1400"/>
              <a:buChar char="•"/>
            </a:pPr>
            <a:endParaRPr lang="en-US" dirty="0">
              <a:latin typeface="Poppins" pitchFamily="2" charset="77"/>
              <a:cs typeface="Poppins" pitchFamily="2" charset="77"/>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ecf6637f3f_0_229"/>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10: Envision success</a:t>
            </a:r>
            <a:endParaRPr sz="4000" dirty="0">
              <a:latin typeface="Poppins" pitchFamily="2" charset="77"/>
              <a:cs typeface="Poppins" pitchFamily="2" charset="77"/>
            </a:endParaRPr>
          </a:p>
        </p:txBody>
      </p:sp>
      <p:sp>
        <p:nvSpPr>
          <p:cNvPr id="348" name="Google Shape;348;gecf6637f3f_0_22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nSpc>
                <a:spcPct val="125000"/>
              </a:lnSpc>
              <a:spcBef>
                <a:spcPts val="0"/>
              </a:spcBef>
              <a:buNone/>
            </a:pPr>
            <a:r>
              <a:rPr lang="en-US" sz="1600" i="1" dirty="0">
                <a:latin typeface="Poppins" pitchFamily="2" charset="77"/>
                <a:cs typeface="Poppins" pitchFamily="2" charset="77"/>
              </a:rPr>
              <a:t>Instructions:</a:t>
            </a:r>
          </a:p>
          <a:p>
            <a:pPr marL="0" lvl="0" indent="0" algn="l" rtl="0">
              <a:lnSpc>
                <a:spcPct val="100000"/>
              </a:lnSpc>
              <a:spcBef>
                <a:spcPts val="0"/>
              </a:spcBef>
              <a:spcAft>
                <a:spcPts val="0"/>
              </a:spcAft>
              <a:buNone/>
            </a:pPr>
            <a:endParaRPr sz="800" dirty="0">
              <a:latin typeface="Poppins" pitchFamily="2" charset="77"/>
              <a:ea typeface="Arial"/>
              <a:cs typeface="Poppins" pitchFamily="2" charset="77"/>
              <a:sym typeface="Arial"/>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Complete the script of the following exercise. Do it quickly (5 mins or less).  </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If you prefer make a drawing of even a video.  Do this first (now!) before diving into the rest of Session 4’s activities.</a:t>
            </a:r>
            <a:endParaRPr sz="1400" dirty="0">
              <a:latin typeface="Poppins" pitchFamily="2" charset="77"/>
              <a:cs typeface="Poppins" pitchFamily="2" charset="77"/>
            </a:endParaRPr>
          </a:p>
        </p:txBody>
      </p:sp>
      <p:sp>
        <p:nvSpPr>
          <p:cNvPr id="349" name="Google Shape;349;gecf6637f3f_0_2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6" name="Google Shape;114;gecf6637f3f_0_49">
            <a:extLst>
              <a:ext uri="{FF2B5EF4-FFF2-40B4-BE49-F238E27FC236}">
                <a16:creationId xmlns:a16="http://schemas.microsoft.com/office/drawing/2014/main" id="{6AD1B824-D4FE-E84E-9B93-798CD49FC090}"/>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ecf6637f3f_0_49"/>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Overview of the Template</a:t>
            </a:r>
            <a:endParaRPr sz="4000" dirty="0">
              <a:latin typeface="Poppins" pitchFamily="2" charset="77"/>
              <a:cs typeface="Poppins" pitchFamily="2" charset="77"/>
            </a:endParaRPr>
          </a:p>
        </p:txBody>
      </p:sp>
      <p:sp>
        <p:nvSpPr>
          <p:cNvPr id="104" name="Google Shape;104;gecf6637f3f_0_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grpSp>
        <p:nvGrpSpPr>
          <p:cNvPr id="10" name="Group 9">
            <a:extLst>
              <a:ext uri="{FF2B5EF4-FFF2-40B4-BE49-F238E27FC236}">
                <a16:creationId xmlns:a16="http://schemas.microsoft.com/office/drawing/2014/main" id="{A53D9461-8B72-4548-B5DF-25A39EACFF15}"/>
              </a:ext>
            </a:extLst>
          </p:cNvPr>
          <p:cNvGrpSpPr/>
          <p:nvPr/>
        </p:nvGrpSpPr>
        <p:grpSpPr>
          <a:xfrm>
            <a:off x="878310" y="1695934"/>
            <a:ext cx="5793960" cy="4367320"/>
            <a:chOff x="239690" y="1695934"/>
            <a:chExt cx="5793960" cy="4367320"/>
          </a:xfrm>
        </p:grpSpPr>
        <p:sp>
          <p:nvSpPr>
            <p:cNvPr id="107" name="Google Shape;107;gecf6637f3f_0_49"/>
            <p:cNvSpPr/>
            <p:nvPr/>
          </p:nvSpPr>
          <p:spPr>
            <a:xfrm>
              <a:off x="1505150" y="3113678"/>
              <a:ext cx="4528500" cy="5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latin typeface="Poppins" pitchFamily="2" charset="77"/>
                  <a:cs typeface="Poppins" pitchFamily="2" charset="77"/>
                </a:rPr>
                <a:t>Select an issue that you want to work on</a:t>
              </a:r>
              <a:endParaRPr sz="1200" dirty="0">
                <a:solidFill>
                  <a:schemeClr val="dk1"/>
                </a:solidFill>
                <a:latin typeface="Poppins" pitchFamily="2" charset="77"/>
                <a:cs typeface="Poppins" pitchFamily="2" charset="77"/>
              </a:endParaRPr>
            </a:p>
          </p:txBody>
        </p:sp>
        <p:sp>
          <p:nvSpPr>
            <p:cNvPr id="108" name="Google Shape;108;gecf6637f3f_0_49"/>
            <p:cNvSpPr/>
            <p:nvPr/>
          </p:nvSpPr>
          <p:spPr>
            <a:xfrm>
              <a:off x="1505150" y="3917458"/>
              <a:ext cx="4528500" cy="5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latin typeface="Poppins" pitchFamily="2" charset="77"/>
                  <a:cs typeface="Poppins" pitchFamily="2" charset="77"/>
                </a:rPr>
                <a:t>Assess your your organization’s Strengths, Weaknesses, Opportunities And Threats</a:t>
              </a:r>
              <a:endParaRPr sz="1200" dirty="0">
                <a:solidFill>
                  <a:schemeClr val="dk1"/>
                </a:solidFill>
                <a:latin typeface="Poppins" pitchFamily="2" charset="77"/>
                <a:cs typeface="Poppins" pitchFamily="2" charset="77"/>
              </a:endParaRPr>
            </a:p>
          </p:txBody>
        </p:sp>
        <p:sp>
          <p:nvSpPr>
            <p:cNvPr id="109" name="Google Shape;109;gecf6637f3f_0_49"/>
            <p:cNvSpPr/>
            <p:nvPr/>
          </p:nvSpPr>
          <p:spPr>
            <a:xfrm>
              <a:off x="1505150" y="4728900"/>
              <a:ext cx="4528500" cy="5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latin typeface="Poppins" pitchFamily="2" charset="77"/>
                  <a:cs typeface="Poppins" pitchFamily="2" charset="77"/>
                </a:rPr>
                <a:t>Identify your stakeholders and allies</a:t>
              </a:r>
              <a:endParaRPr sz="1200" dirty="0">
                <a:solidFill>
                  <a:schemeClr val="dk1"/>
                </a:solidFill>
                <a:latin typeface="Poppins" pitchFamily="2" charset="77"/>
                <a:cs typeface="Poppins" pitchFamily="2" charset="77"/>
              </a:endParaRPr>
            </a:p>
          </p:txBody>
        </p:sp>
        <p:sp>
          <p:nvSpPr>
            <p:cNvPr id="110" name="Google Shape;110;gecf6637f3f_0_49"/>
            <p:cNvSpPr/>
            <p:nvPr/>
          </p:nvSpPr>
          <p:spPr>
            <a:xfrm>
              <a:off x="1505150" y="5540343"/>
              <a:ext cx="4528500" cy="5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latin typeface="Poppins" pitchFamily="2" charset="77"/>
                  <a:cs typeface="Poppins" pitchFamily="2" charset="77"/>
                </a:rPr>
                <a:t>Set a SMART goal and make your plan</a:t>
              </a:r>
              <a:endParaRPr sz="1200" dirty="0">
                <a:solidFill>
                  <a:schemeClr val="dk1"/>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936977BE-8EEA-9F47-BC77-338A05621861}"/>
                </a:ext>
              </a:extLst>
            </p:cNvPr>
            <p:cNvSpPr txBox="1"/>
            <p:nvPr/>
          </p:nvSpPr>
          <p:spPr>
            <a:xfrm>
              <a:off x="1222524" y="1695934"/>
              <a:ext cx="3828292" cy="338554"/>
            </a:xfrm>
            <a:prstGeom prst="rect">
              <a:avLst/>
            </a:prstGeom>
            <a:noFill/>
          </p:spPr>
          <p:txBody>
            <a:bodyPr wrap="none" rtlCol="0">
              <a:spAutoFit/>
            </a:bodyPr>
            <a:lstStyle/>
            <a:p>
              <a:r>
                <a:rPr lang="en-US" sz="1600" dirty="0">
                  <a:latin typeface="Poppins" pitchFamily="2" charset="77"/>
                  <a:cs typeface="Poppins" pitchFamily="2" charset="77"/>
                </a:rPr>
                <a:t>Sections of the Personal Action Plan</a:t>
              </a:r>
            </a:p>
          </p:txBody>
        </p:sp>
        <p:sp>
          <p:nvSpPr>
            <p:cNvPr id="5" name="Triangle 4">
              <a:extLst>
                <a:ext uri="{FF2B5EF4-FFF2-40B4-BE49-F238E27FC236}">
                  <a16:creationId xmlns:a16="http://schemas.microsoft.com/office/drawing/2014/main" id="{2203A53F-9EDB-C540-8112-660548D45411}"/>
                </a:ext>
              </a:extLst>
            </p:cNvPr>
            <p:cNvSpPr/>
            <p:nvPr/>
          </p:nvSpPr>
          <p:spPr>
            <a:xfrm rot="10800000">
              <a:off x="2694534" y="2942524"/>
              <a:ext cx="884274" cy="106326"/>
            </a:xfrm>
            <a:prstGeom prst="triangle">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b="1">
                <a:solidFill>
                  <a:schemeClr val="bg1"/>
                </a:solidFill>
                <a:latin typeface="Poppins" pitchFamily="2" charset="77"/>
                <a:cs typeface="Poppins" pitchFamily="2" charset="77"/>
              </a:endParaRPr>
            </a:p>
          </p:txBody>
        </p:sp>
        <p:sp>
          <p:nvSpPr>
            <p:cNvPr id="27" name="Triangle 26">
              <a:extLst>
                <a:ext uri="{FF2B5EF4-FFF2-40B4-BE49-F238E27FC236}">
                  <a16:creationId xmlns:a16="http://schemas.microsoft.com/office/drawing/2014/main" id="{9A913929-6EEF-864E-B91A-39B0C64FF55D}"/>
                </a:ext>
              </a:extLst>
            </p:cNvPr>
            <p:cNvSpPr/>
            <p:nvPr/>
          </p:nvSpPr>
          <p:spPr>
            <a:xfrm rot="10800000">
              <a:off x="2694534" y="3748709"/>
              <a:ext cx="884274" cy="106326"/>
            </a:xfrm>
            <a:prstGeom prst="triangle">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b="1">
                <a:solidFill>
                  <a:schemeClr val="bg1"/>
                </a:solidFill>
                <a:latin typeface="Poppins" pitchFamily="2" charset="77"/>
                <a:cs typeface="Poppins" pitchFamily="2" charset="77"/>
              </a:endParaRPr>
            </a:p>
          </p:txBody>
        </p:sp>
        <p:sp>
          <p:nvSpPr>
            <p:cNvPr id="29" name="Triangle 28">
              <a:extLst>
                <a:ext uri="{FF2B5EF4-FFF2-40B4-BE49-F238E27FC236}">
                  <a16:creationId xmlns:a16="http://schemas.microsoft.com/office/drawing/2014/main" id="{7CCA90E8-F2D6-1F4C-9DC8-1ADBF8C3238D}"/>
                </a:ext>
              </a:extLst>
            </p:cNvPr>
            <p:cNvSpPr/>
            <p:nvPr/>
          </p:nvSpPr>
          <p:spPr>
            <a:xfrm rot="10800000">
              <a:off x="2694534" y="4554894"/>
              <a:ext cx="884274" cy="106326"/>
            </a:xfrm>
            <a:prstGeom prst="triangle">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b="1">
                <a:solidFill>
                  <a:schemeClr val="bg1"/>
                </a:solidFill>
                <a:latin typeface="Poppins" pitchFamily="2" charset="77"/>
                <a:cs typeface="Poppins" pitchFamily="2" charset="77"/>
              </a:endParaRPr>
            </a:p>
          </p:txBody>
        </p:sp>
        <p:sp>
          <p:nvSpPr>
            <p:cNvPr id="30" name="Triangle 29">
              <a:extLst>
                <a:ext uri="{FF2B5EF4-FFF2-40B4-BE49-F238E27FC236}">
                  <a16:creationId xmlns:a16="http://schemas.microsoft.com/office/drawing/2014/main" id="{338CD71B-8DF0-2D46-99D4-4D4A7D1555FD}"/>
                </a:ext>
              </a:extLst>
            </p:cNvPr>
            <p:cNvSpPr/>
            <p:nvPr/>
          </p:nvSpPr>
          <p:spPr>
            <a:xfrm rot="10800000">
              <a:off x="2694534" y="5361078"/>
              <a:ext cx="884274" cy="106326"/>
            </a:xfrm>
            <a:prstGeom prst="triangle">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b="1">
                <a:solidFill>
                  <a:schemeClr val="bg1"/>
                </a:solidFill>
                <a:latin typeface="Poppins" pitchFamily="2" charset="77"/>
                <a:cs typeface="Poppins" pitchFamily="2" charset="77"/>
              </a:endParaRPr>
            </a:p>
          </p:txBody>
        </p:sp>
        <p:grpSp>
          <p:nvGrpSpPr>
            <p:cNvPr id="9" name="Group 8">
              <a:extLst>
                <a:ext uri="{FF2B5EF4-FFF2-40B4-BE49-F238E27FC236}">
                  <a16:creationId xmlns:a16="http://schemas.microsoft.com/office/drawing/2014/main" id="{A0F53962-F8A3-1F4C-9BDE-C82AB7A68E29}"/>
                </a:ext>
              </a:extLst>
            </p:cNvPr>
            <p:cNvGrpSpPr/>
            <p:nvPr/>
          </p:nvGrpSpPr>
          <p:grpSpPr>
            <a:xfrm>
              <a:off x="239690" y="2329373"/>
              <a:ext cx="5793960" cy="522911"/>
              <a:chOff x="-32164" y="2329373"/>
              <a:chExt cx="5793960" cy="522911"/>
            </a:xfrm>
          </p:grpSpPr>
          <p:sp>
            <p:nvSpPr>
              <p:cNvPr id="105" name="Google Shape;105;gecf6637f3f_0_49"/>
              <p:cNvSpPr/>
              <p:nvPr/>
            </p:nvSpPr>
            <p:spPr>
              <a:xfrm>
                <a:off x="1233296" y="2329373"/>
                <a:ext cx="4528500" cy="522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Poppins" pitchFamily="2" charset="77"/>
                    <a:cs typeface="Poppins" pitchFamily="2" charset="77"/>
                  </a:rPr>
                  <a:t>Understand your motivations and your organization’s starting point</a:t>
                </a:r>
                <a:endParaRPr sz="1200" dirty="0">
                  <a:solidFill>
                    <a:schemeClr val="dk1"/>
                  </a:solidFill>
                  <a:latin typeface="Poppins" pitchFamily="2" charset="77"/>
                  <a:cs typeface="Poppins" pitchFamily="2" charset="77"/>
                </a:endParaRPr>
              </a:p>
            </p:txBody>
          </p:sp>
          <p:sp>
            <p:nvSpPr>
              <p:cNvPr id="33" name="Google Shape;114;gecf6637f3f_0_49">
                <a:extLst>
                  <a:ext uri="{FF2B5EF4-FFF2-40B4-BE49-F238E27FC236}">
                    <a16:creationId xmlns:a16="http://schemas.microsoft.com/office/drawing/2014/main" id="{F29001E8-9AA4-A848-ACC7-200F1503AB97}"/>
                  </a:ext>
                </a:extLst>
              </p:cNvPr>
              <p:cNvSpPr/>
              <p:nvPr/>
            </p:nvSpPr>
            <p:spPr>
              <a:xfrm>
                <a:off x="-32164" y="2329684"/>
                <a:ext cx="1266300" cy="52260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Pre-work Motivators</a:t>
                </a:r>
                <a:endParaRPr sz="1200" b="1" dirty="0">
                  <a:solidFill>
                    <a:schemeClr val="bg1"/>
                  </a:solidFill>
                  <a:latin typeface="Poppins" pitchFamily="2" charset="77"/>
                  <a:cs typeface="Poppins" pitchFamily="2" charset="77"/>
                </a:endParaRPr>
              </a:p>
            </p:txBody>
          </p:sp>
        </p:grpSp>
        <p:sp>
          <p:nvSpPr>
            <p:cNvPr id="34" name="Google Shape;115;gecf6637f3f_0_49">
              <a:extLst>
                <a:ext uri="{FF2B5EF4-FFF2-40B4-BE49-F238E27FC236}">
                  <a16:creationId xmlns:a16="http://schemas.microsoft.com/office/drawing/2014/main" id="{499F05A2-1EFB-5346-9265-FFBA95118B88}"/>
                </a:ext>
              </a:extLst>
            </p:cNvPr>
            <p:cNvSpPr/>
            <p:nvPr/>
          </p:nvSpPr>
          <p:spPr>
            <a:xfrm>
              <a:off x="239690" y="3113989"/>
              <a:ext cx="1266300" cy="52260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Session 1 Issues</a:t>
              </a:r>
              <a:endParaRPr sz="1200" b="1" dirty="0">
                <a:solidFill>
                  <a:schemeClr val="bg1"/>
                </a:solidFill>
                <a:latin typeface="Poppins" pitchFamily="2" charset="77"/>
                <a:cs typeface="Poppins" pitchFamily="2" charset="77"/>
              </a:endParaRPr>
            </a:p>
          </p:txBody>
        </p:sp>
        <p:sp>
          <p:nvSpPr>
            <p:cNvPr id="35" name="Google Shape;116;gecf6637f3f_0_49">
              <a:extLst>
                <a:ext uri="{FF2B5EF4-FFF2-40B4-BE49-F238E27FC236}">
                  <a16:creationId xmlns:a16="http://schemas.microsoft.com/office/drawing/2014/main" id="{5C762533-F189-B147-B70A-0C96163B15FC}"/>
                </a:ext>
              </a:extLst>
            </p:cNvPr>
            <p:cNvSpPr/>
            <p:nvPr/>
          </p:nvSpPr>
          <p:spPr>
            <a:xfrm>
              <a:off x="239690" y="3917769"/>
              <a:ext cx="1266300" cy="52260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Session 2 SWOT</a:t>
              </a:r>
              <a:endParaRPr sz="1200" b="1" dirty="0">
                <a:solidFill>
                  <a:schemeClr val="bg1"/>
                </a:solidFill>
                <a:latin typeface="Poppins" pitchFamily="2" charset="77"/>
                <a:cs typeface="Poppins" pitchFamily="2" charset="77"/>
              </a:endParaRPr>
            </a:p>
          </p:txBody>
        </p:sp>
        <p:sp>
          <p:nvSpPr>
            <p:cNvPr id="36" name="Google Shape;117;gecf6637f3f_0_49">
              <a:extLst>
                <a:ext uri="{FF2B5EF4-FFF2-40B4-BE49-F238E27FC236}">
                  <a16:creationId xmlns:a16="http://schemas.microsoft.com/office/drawing/2014/main" id="{73492E0E-8DC5-E643-851E-E9D92E961A35}"/>
                </a:ext>
              </a:extLst>
            </p:cNvPr>
            <p:cNvSpPr/>
            <p:nvPr/>
          </p:nvSpPr>
          <p:spPr>
            <a:xfrm>
              <a:off x="239690" y="4729211"/>
              <a:ext cx="1266300" cy="52260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Session 3</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Stakeholders</a:t>
              </a:r>
              <a:endParaRPr sz="1200" b="1" dirty="0">
                <a:solidFill>
                  <a:schemeClr val="bg1"/>
                </a:solidFill>
                <a:latin typeface="Poppins" pitchFamily="2" charset="77"/>
                <a:cs typeface="Poppins" pitchFamily="2" charset="77"/>
              </a:endParaRPr>
            </a:p>
          </p:txBody>
        </p:sp>
        <p:sp>
          <p:nvSpPr>
            <p:cNvPr id="37" name="Google Shape;118;gecf6637f3f_0_49">
              <a:extLst>
                <a:ext uri="{FF2B5EF4-FFF2-40B4-BE49-F238E27FC236}">
                  <a16:creationId xmlns:a16="http://schemas.microsoft.com/office/drawing/2014/main" id="{FEF9E6E9-3421-424D-9C84-74C8BC6B4722}"/>
                </a:ext>
              </a:extLst>
            </p:cNvPr>
            <p:cNvSpPr/>
            <p:nvPr/>
          </p:nvSpPr>
          <p:spPr>
            <a:xfrm>
              <a:off x="239690" y="5540654"/>
              <a:ext cx="1266300" cy="52260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grpSp>
      <p:sp>
        <p:nvSpPr>
          <p:cNvPr id="119" name="Google Shape;119;gecf6637f3f_0_49"/>
          <p:cNvSpPr txBox="1">
            <a:spLocks noGrp="1"/>
          </p:cNvSpPr>
          <p:nvPr>
            <p:ph type="body" idx="4294967295"/>
          </p:nvPr>
        </p:nvSpPr>
        <p:spPr>
          <a:xfrm>
            <a:off x="7270364" y="2329373"/>
            <a:ext cx="4229873" cy="3775352"/>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dirty="0">
                <a:latin typeface="Poppins" pitchFamily="2" charset="77"/>
                <a:cs typeface="Poppins" pitchFamily="2" charset="77"/>
              </a:rPr>
              <a:t>Start with a draft and iterate.  You can return to exercises throughout the Boot Camp.</a:t>
            </a:r>
            <a:endParaRPr sz="1400" dirty="0">
              <a:latin typeface="Poppins" pitchFamily="2" charset="77"/>
              <a:cs typeface="Poppins" pitchFamily="2" charset="77"/>
            </a:endParaRPr>
          </a:p>
          <a:p>
            <a:pPr marL="0" lvl="0" indent="0" algn="l" rtl="0">
              <a:lnSpc>
                <a:spcPct val="100000"/>
              </a:lnSpc>
              <a:spcBef>
                <a:spcPts val="0"/>
              </a:spcBef>
              <a:spcAft>
                <a:spcPts val="0"/>
              </a:spcAft>
              <a:buNone/>
            </a:pPr>
            <a:endParaRPr sz="800" dirty="0">
              <a:latin typeface="Poppins" pitchFamily="2" charset="77"/>
              <a:cs typeface="Poppins" pitchFamily="2" charset="77"/>
            </a:endParaRPr>
          </a:p>
          <a:p>
            <a:pPr marL="0" lvl="0" indent="0" algn="l" rtl="0">
              <a:lnSpc>
                <a:spcPct val="100000"/>
              </a:lnSpc>
              <a:spcBef>
                <a:spcPts val="0"/>
              </a:spcBef>
              <a:spcAft>
                <a:spcPts val="0"/>
              </a:spcAft>
              <a:buNone/>
            </a:pPr>
            <a:r>
              <a:rPr lang="en-US" sz="1400" dirty="0">
                <a:latin typeface="Poppins" pitchFamily="2" charset="77"/>
                <a:cs typeface="Poppins" pitchFamily="2" charset="77"/>
              </a:rPr>
              <a:t>Begin with information you know already and learn in the Boot Camp.  You can dive deeper with additional research if you need. </a:t>
            </a:r>
          </a:p>
          <a:p>
            <a:pPr marL="0" lvl="0" indent="0" algn="l" rtl="0">
              <a:lnSpc>
                <a:spcPct val="100000"/>
              </a:lnSpc>
              <a:spcBef>
                <a:spcPts val="0"/>
              </a:spcBef>
              <a:spcAft>
                <a:spcPts val="0"/>
              </a:spcAft>
              <a:buNone/>
            </a:pPr>
            <a:r>
              <a:rPr lang="en-US" sz="800" dirty="0">
                <a:latin typeface="Poppins" pitchFamily="2" charset="77"/>
                <a:cs typeface="Poppins" pitchFamily="2" charset="77"/>
              </a:rPr>
              <a:t> </a:t>
            </a:r>
            <a:endParaRPr sz="800" dirty="0">
              <a:latin typeface="Poppins" pitchFamily="2" charset="77"/>
              <a:cs typeface="Poppins" pitchFamily="2" charset="77"/>
            </a:endParaRPr>
          </a:p>
          <a:p>
            <a:pPr marL="0" lvl="0" indent="0">
              <a:lnSpc>
                <a:spcPct val="100000"/>
              </a:lnSpc>
              <a:spcBef>
                <a:spcPts val="0"/>
              </a:spcBef>
              <a:buNone/>
            </a:pPr>
            <a:r>
              <a:rPr lang="en-US" sz="1400" dirty="0">
                <a:latin typeface="Poppins" pitchFamily="2" charset="77"/>
                <a:cs typeface="Poppins" pitchFamily="2" charset="77"/>
              </a:rPr>
              <a:t>You can do this work alone, but you’ll do a better job and build community by engaging with others, including in Small Group Breakouts.</a:t>
            </a:r>
          </a:p>
          <a:p>
            <a:pPr marL="0" lvl="0" indent="0" algn="l" rtl="0">
              <a:lnSpc>
                <a:spcPct val="100000"/>
              </a:lnSpc>
              <a:spcBef>
                <a:spcPts val="0"/>
              </a:spcBef>
              <a:spcAft>
                <a:spcPts val="0"/>
              </a:spcAft>
              <a:buNone/>
            </a:pPr>
            <a:endParaRPr lang="en-US" sz="800" dirty="0">
              <a:latin typeface="Poppins" pitchFamily="2" charset="77"/>
              <a:cs typeface="Poppins" pitchFamily="2" charset="77"/>
            </a:endParaRPr>
          </a:p>
          <a:p>
            <a:pPr marL="0" lvl="0" indent="0" algn="l" rtl="0">
              <a:lnSpc>
                <a:spcPct val="100000"/>
              </a:lnSpc>
              <a:spcBef>
                <a:spcPts val="0"/>
              </a:spcBef>
              <a:spcAft>
                <a:spcPts val="0"/>
              </a:spcAft>
              <a:buNone/>
            </a:pPr>
            <a:r>
              <a:rPr lang="en-US" sz="1400" dirty="0">
                <a:latin typeface="Poppins" pitchFamily="2" charset="77"/>
                <a:cs typeface="Poppins" pitchFamily="2" charset="77"/>
              </a:rPr>
              <a:t>The Template has plain formatting so you can easily cut and paste into your organization’s format if needed.</a:t>
            </a:r>
            <a:endParaRPr sz="1400" dirty="0">
              <a:latin typeface="Poppins" pitchFamily="2" charset="77"/>
              <a:cs typeface="Poppins" pitchFamily="2" charset="77"/>
            </a:endParaRPr>
          </a:p>
          <a:p>
            <a:pPr marL="0" lvl="0" indent="0" algn="l" rtl="0">
              <a:lnSpc>
                <a:spcPct val="100000"/>
              </a:lnSpc>
              <a:spcBef>
                <a:spcPts val="0"/>
              </a:spcBef>
              <a:spcAft>
                <a:spcPts val="0"/>
              </a:spcAft>
              <a:buNone/>
            </a:pPr>
            <a:endParaRPr sz="1200" dirty="0">
              <a:latin typeface="Poppins" pitchFamily="2" charset="77"/>
              <a:cs typeface="Poppins" pitchFamily="2" charset="77"/>
            </a:endParaRPr>
          </a:p>
          <a:p>
            <a:pPr marL="0" lvl="0" indent="0" algn="l" rtl="0">
              <a:lnSpc>
                <a:spcPct val="100000"/>
              </a:lnSpc>
              <a:spcBef>
                <a:spcPts val="0"/>
              </a:spcBef>
              <a:spcAft>
                <a:spcPts val="0"/>
              </a:spcAft>
              <a:buNone/>
            </a:pPr>
            <a:endParaRPr sz="1200" dirty="0">
              <a:latin typeface="Poppins" pitchFamily="2" charset="77"/>
              <a:cs typeface="Poppins" pitchFamily="2" charset="77"/>
            </a:endParaRPr>
          </a:p>
        </p:txBody>
      </p:sp>
      <p:sp>
        <p:nvSpPr>
          <p:cNvPr id="28" name="TextBox 27">
            <a:extLst>
              <a:ext uri="{FF2B5EF4-FFF2-40B4-BE49-F238E27FC236}">
                <a16:creationId xmlns:a16="http://schemas.microsoft.com/office/drawing/2014/main" id="{B5E7CED2-D795-7243-A86B-4E25D290B9BE}"/>
              </a:ext>
            </a:extLst>
          </p:cNvPr>
          <p:cNvSpPr txBox="1"/>
          <p:nvPr/>
        </p:nvSpPr>
        <p:spPr>
          <a:xfrm>
            <a:off x="7231506" y="1695934"/>
            <a:ext cx="4307589" cy="338554"/>
          </a:xfrm>
          <a:prstGeom prst="rect">
            <a:avLst/>
          </a:prstGeom>
          <a:noFill/>
        </p:spPr>
        <p:txBody>
          <a:bodyPr wrap="none" rtlCol="0">
            <a:spAutoFit/>
          </a:bodyPr>
          <a:lstStyle/>
          <a:p>
            <a:r>
              <a:rPr lang="en-US" sz="1600" dirty="0">
                <a:latin typeface="Poppins" pitchFamily="2" charset="77"/>
                <a:cs typeface="Poppins" pitchFamily="2" charset="77"/>
              </a:rPr>
              <a:t>Using the Personal Action Plan Template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Visioning exercise – Imagine success</a:t>
            </a:r>
          </a:p>
        </p:txBody>
      </p:sp>
      <p:sp>
        <p:nvSpPr>
          <p:cNvPr id="356" name="Google Shape;356;p17"/>
          <p:cNvSpPr txBox="1">
            <a:spLocks noGrp="1"/>
          </p:cNvSpPr>
          <p:nvPr>
            <p:ph type="body" idx="1"/>
          </p:nvPr>
        </p:nvSpPr>
        <p:spPr>
          <a:xfrm>
            <a:off x="838200" y="1389888"/>
            <a:ext cx="10515600" cy="519379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5000"/>
              </a:lnSpc>
              <a:spcBef>
                <a:spcPts val="0"/>
              </a:spcBef>
              <a:spcAft>
                <a:spcPts val="0"/>
              </a:spcAft>
              <a:buClr>
                <a:schemeClr val="dk1"/>
              </a:buClr>
              <a:buSzPts val="1600"/>
              <a:buNone/>
            </a:pPr>
            <a:r>
              <a:rPr lang="en-US" sz="1500" dirty="0">
                <a:latin typeface="Poppins" pitchFamily="2" charset="77"/>
                <a:cs typeface="Poppins" pitchFamily="2" charset="77"/>
              </a:rPr>
              <a:t>Imagine that you find yourself in an auditorium in twelve months time.  It is an awards dinner for your industry association.  The Master of Ceremonies is speaking and announcing the ‘Climate Change Champions Award’ to the organization who has achieved the greatest improvement combating climate change. It is your organization! As you listen, you hear the speaker say… </a:t>
            </a:r>
            <a:endParaRPr sz="1500" dirty="0">
              <a:latin typeface="Poppins" pitchFamily="2" charset="77"/>
              <a:cs typeface="Poppins" pitchFamily="2" charset="77"/>
            </a:endParaRPr>
          </a:p>
          <a:p>
            <a:pPr marL="457200" lvl="1" indent="0" algn="l" rtl="0">
              <a:lnSpc>
                <a:spcPct val="125000"/>
              </a:lnSpc>
              <a:spcBef>
                <a:spcPts val="500"/>
              </a:spcBef>
              <a:spcAft>
                <a:spcPts val="0"/>
              </a:spcAft>
              <a:buClr>
                <a:schemeClr val="dk1"/>
              </a:buClr>
              <a:buSzPts val="1600"/>
              <a:buNone/>
            </a:pPr>
            <a:r>
              <a:rPr lang="en-US" sz="1500" i="1" dirty="0">
                <a:latin typeface="Poppins" pitchFamily="2" charset="77"/>
                <a:cs typeface="Poppins" pitchFamily="2" charset="77"/>
              </a:rPr>
              <a:t>“And the award goes </a:t>
            </a:r>
            <a:r>
              <a:rPr lang="en-US" sz="1500" i="1" u="sng" dirty="0">
                <a:latin typeface="Poppins" pitchFamily="2" charset="77"/>
                <a:cs typeface="Poppins" pitchFamily="2" charset="77"/>
              </a:rPr>
              <a:t>[your organization]</a:t>
            </a:r>
            <a:r>
              <a:rPr lang="en-US" sz="1500" i="1" dirty="0">
                <a:latin typeface="Poppins" pitchFamily="2" charset="77"/>
                <a:cs typeface="Poppins" pitchFamily="2" charset="77"/>
              </a:rPr>
              <a:t> for taking the initiative to </a:t>
            </a:r>
            <a:r>
              <a:rPr lang="en-US" sz="1500" i="1" u="sng" dirty="0">
                <a:latin typeface="Poppins" pitchFamily="2" charset="77"/>
                <a:cs typeface="Poppins" pitchFamily="2" charset="77"/>
              </a:rPr>
              <a:t>[describe what ACTION your organization took</a:t>
            </a:r>
            <a:r>
              <a:rPr lang="en-US" sz="1500" i="1" dirty="0">
                <a:latin typeface="Poppins" pitchFamily="2" charset="77"/>
                <a:cs typeface="Poppins" pitchFamily="2" charset="77"/>
              </a:rPr>
              <a:t>]”. </a:t>
            </a:r>
            <a:endParaRPr sz="1500" dirty="0">
              <a:latin typeface="Poppins" pitchFamily="2" charset="77"/>
              <a:cs typeface="Poppins" pitchFamily="2" charset="77"/>
            </a:endParaRPr>
          </a:p>
          <a:p>
            <a:pPr marL="457200" lvl="1" indent="0" algn="l" rtl="0">
              <a:lnSpc>
                <a:spcPct val="125000"/>
              </a:lnSpc>
              <a:spcBef>
                <a:spcPts val="500"/>
              </a:spcBef>
              <a:spcAft>
                <a:spcPts val="0"/>
              </a:spcAft>
              <a:buClr>
                <a:schemeClr val="dk1"/>
              </a:buClr>
              <a:buSzPts val="1600"/>
              <a:buNone/>
            </a:pPr>
            <a:r>
              <a:rPr lang="en-US" sz="1500" i="1" dirty="0">
                <a:latin typeface="Poppins" pitchFamily="2" charset="77"/>
                <a:cs typeface="Poppins" pitchFamily="2" charset="77"/>
              </a:rPr>
              <a:t>As a result, this organization impacted </a:t>
            </a:r>
            <a:r>
              <a:rPr lang="en-US" sz="1500" i="1" u="sng" dirty="0">
                <a:latin typeface="Poppins" pitchFamily="2" charset="77"/>
                <a:cs typeface="Poppins" pitchFamily="2" charset="77"/>
              </a:rPr>
              <a:t>[describe the IMPACT of the action on climate change</a:t>
            </a:r>
            <a:r>
              <a:rPr lang="en-US" sz="1500" i="1" dirty="0">
                <a:latin typeface="Poppins" pitchFamily="2" charset="77"/>
                <a:cs typeface="Poppins" pitchFamily="2" charset="77"/>
              </a:rPr>
              <a:t>].</a:t>
            </a:r>
            <a:endParaRPr sz="1500" dirty="0">
              <a:latin typeface="Poppins" pitchFamily="2" charset="77"/>
              <a:cs typeface="Poppins" pitchFamily="2" charset="77"/>
            </a:endParaRPr>
          </a:p>
          <a:p>
            <a:pPr marL="0" lvl="0" indent="0" algn="l" rtl="0">
              <a:lnSpc>
                <a:spcPct val="135000"/>
              </a:lnSpc>
              <a:spcBef>
                <a:spcPts val="0"/>
              </a:spcBef>
              <a:spcAft>
                <a:spcPts val="0"/>
              </a:spcAft>
              <a:buClr>
                <a:schemeClr val="dk1"/>
              </a:buClr>
              <a:buSzPts val="1600"/>
              <a:buNone/>
            </a:pPr>
            <a:br>
              <a:rPr lang="en-US" sz="900" dirty="0">
                <a:latin typeface="Poppins" pitchFamily="2" charset="77"/>
                <a:cs typeface="Poppins" pitchFamily="2" charset="77"/>
              </a:rPr>
            </a:br>
            <a:r>
              <a:rPr lang="en-US" sz="1500" dirty="0">
                <a:latin typeface="Poppins" pitchFamily="2" charset="77"/>
                <a:cs typeface="Poppins" pitchFamily="2" charset="77"/>
              </a:rPr>
              <a:t>There is a standing ovation, as people get out of their chairs to applaud! When the applause dies down, the speaker proceeds to say…</a:t>
            </a:r>
            <a:endParaRPr sz="1500" dirty="0">
              <a:latin typeface="Poppins" pitchFamily="2" charset="77"/>
              <a:cs typeface="Poppins" pitchFamily="2" charset="77"/>
            </a:endParaRPr>
          </a:p>
          <a:p>
            <a:pPr marL="457200" lvl="1" indent="0" algn="l" rtl="0">
              <a:lnSpc>
                <a:spcPct val="135000"/>
              </a:lnSpc>
              <a:spcBef>
                <a:spcPts val="0"/>
              </a:spcBef>
              <a:spcAft>
                <a:spcPts val="0"/>
              </a:spcAft>
              <a:buClr>
                <a:schemeClr val="dk1"/>
              </a:buClr>
              <a:buSzPts val="1600"/>
              <a:buNone/>
            </a:pPr>
            <a:r>
              <a:rPr lang="en-US" sz="1500" i="1" dirty="0">
                <a:latin typeface="Poppins" pitchFamily="2" charset="77"/>
                <a:cs typeface="Poppins" pitchFamily="2" charset="77"/>
              </a:rPr>
              <a:t>“These achievements were possible because of the effort and persistence of ___________________ (That’s you!) who accomplished remarkable progress to help the organization become more sustainable. Notably:</a:t>
            </a:r>
            <a:endParaRPr sz="1500" dirty="0">
              <a:latin typeface="Poppins" pitchFamily="2" charset="77"/>
              <a:cs typeface="Poppins" pitchFamily="2" charset="77"/>
            </a:endParaRPr>
          </a:p>
          <a:p>
            <a:pPr marL="971550" lvl="1" indent="-514350" algn="l" rtl="0">
              <a:lnSpc>
                <a:spcPct val="135000"/>
              </a:lnSpc>
              <a:spcBef>
                <a:spcPts val="0"/>
              </a:spcBef>
              <a:spcAft>
                <a:spcPts val="0"/>
              </a:spcAft>
              <a:buClr>
                <a:schemeClr val="dk1"/>
              </a:buClr>
              <a:buSzPts val="1600"/>
              <a:buFont typeface="Calibri"/>
              <a:buAutoNum type="arabicPeriod"/>
            </a:pPr>
            <a:r>
              <a:rPr lang="en-US" sz="1500" i="1" u="sng" dirty="0">
                <a:latin typeface="Poppins" pitchFamily="2" charset="77"/>
                <a:cs typeface="Poppins" pitchFamily="2" charset="77"/>
              </a:rPr>
              <a:t>List some of the major milestones along your journey;</a:t>
            </a:r>
            <a:endParaRPr sz="1500" dirty="0">
              <a:latin typeface="Poppins" pitchFamily="2" charset="77"/>
              <a:cs typeface="Poppins" pitchFamily="2" charset="77"/>
            </a:endParaRPr>
          </a:p>
          <a:p>
            <a:pPr marL="971550" lvl="1" indent="-514350" algn="l" rtl="0">
              <a:lnSpc>
                <a:spcPct val="135000"/>
              </a:lnSpc>
              <a:spcBef>
                <a:spcPts val="0"/>
              </a:spcBef>
              <a:spcAft>
                <a:spcPts val="0"/>
              </a:spcAft>
              <a:buClr>
                <a:schemeClr val="dk1"/>
              </a:buClr>
              <a:buSzPts val="1600"/>
              <a:buFont typeface="Calibri"/>
              <a:buAutoNum type="arabicPeriod"/>
            </a:pPr>
            <a:r>
              <a:rPr lang="en-US" sz="1500" i="1" u="sng" dirty="0">
                <a:latin typeface="Poppins" pitchFamily="2" charset="77"/>
                <a:cs typeface="Poppins" pitchFamily="2" charset="77"/>
              </a:rPr>
              <a:t>                                         ;</a:t>
            </a:r>
            <a:endParaRPr sz="1500" dirty="0">
              <a:latin typeface="Poppins" pitchFamily="2" charset="77"/>
              <a:cs typeface="Poppins" pitchFamily="2" charset="77"/>
            </a:endParaRPr>
          </a:p>
          <a:p>
            <a:pPr marL="971550" lvl="1" indent="-514350" algn="l" rtl="0">
              <a:lnSpc>
                <a:spcPct val="135000"/>
              </a:lnSpc>
              <a:spcBef>
                <a:spcPts val="0"/>
              </a:spcBef>
              <a:spcAft>
                <a:spcPts val="0"/>
              </a:spcAft>
              <a:buClr>
                <a:schemeClr val="dk1"/>
              </a:buClr>
              <a:buSzPts val="1600"/>
              <a:buFont typeface="Calibri"/>
              <a:buAutoNum type="arabicPeriod"/>
            </a:pPr>
            <a:r>
              <a:rPr lang="en-US" sz="1500" i="1" u="sng" dirty="0">
                <a:latin typeface="Poppins" pitchFamily="2" charset="77"/>
                <a:cs typeface="Poppins" pitchFamily="2" charset="77"/>
              </a:rPr>
              <a:t>                                       .”</a:t>
            </a:r>
            <a:endParaRPr sz="1500" i="1" dirty="0">
              <a:latin typeface="Poppins" pitchFamily="2" charset="77"/>
              <a:cs typeface="Poppins" pitchFamily="2" charset="77"/>
            </a:endParaRPr>
          </a:p>
          <a:p>
            <a:pPr marL="0" lvl="0" indent="0" algn="l" rtl="0">
              <a:lnSpc>
                <a:spcPct val="125000"/>
              </a:lnSpc>
              <a:spcBef>
                <a:spcPts val="1000"/>
              </a:spcBef>
              <a:spcAft>
                <a:spcPts val="0"/>
              </a:spcAft>
              <a:buClr>
                <a:schemeClr val="dk1"/>
              </a:buClr>
              <a:buSzPts val="1600"/>
              <a:buNone/>
            </a:pPr>
            <a:endParaRPr sz="1400" dirty="0">
              <a:latin typeface="Poppins" pitchFamily="2" charset="77"/>
              <a:cs typeface="Poppins" pitchFamily="2" charset="77"/>
            </a:endParaRPr>
          </a:p>
          <a:p>
            <a:pPr marL="0" lvl="0" indent="0" algn="ctr" rtl="0">
              <a:lnSpc>
                <a:spcPct val="125000"/>
              </a:lnSpc>
              <a:spcBef>
                <a:spcPts val="1000"/>
              </a:spcBef>
              <a:spcAft>
                <a:spcPts val="0"/>
              </a:spcAft>
              <a:buClr>
                <a:schemeClr val="dk1"/>
              </a:buClr>
              <a:buSzPts val="1600"/>
              <a:buNone/>
            </a:pPr>
            <a:r>
              <a:rPr lang="en-US" sz="1500" b="1" i="1" dirty="0">
                <a:highlight>
                  <a:srgbClr val="CFD6EA"/>
                </a:highlight>
                <a:latin typeface="Poppins" pitchFamily="2" charset="77"/>
                <a:cs typeface="Poppins" pitchFamily="2" charset="77"/>
              </a:rPr>
              <a:t>If you prefer, draw a picture or make a video of your vision of success.</a:t>
            </a:r>
            <a:endParaRPr sz="1500" b="1" i="1" dirty="0">
              <a:highlight>
                <a:srgbClr val="CFD6EA"/>
              </a:highlight>
              <a:latin typeface="Poppins" pitchFamily="2" charset="77"/>
              <a:cs typeface="Poppins" pitchFamily="2" charset="77"/>
            </a:endParaRPr>
          </a:p>
        </p:txBody>
      </p:sp>
      <p:sp>
        <p:nvSpPr>
          <p:cNvPr id="357" name="Google Shape;3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
        <p:nvSpPr>
          <p:cNvPr id="5" name="Google Shape;114;gecf6637f3f_0_49">
            <a:extLst>
              <a:ext uri="{FF2B5EF4-FFF2-40B4-BE49-F238E27FC236}">
                <a16:creationId xmlns:a16="http://schemas.microsoft.com/office/drawing/2014/main" id="{0BC5CFE0-7B18-5144-81BF-7140FEE56681}"/>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algn="ctr"/>
            <a:r>
              <a:rPr lang="en-US" sz="1200" b="1" dirty="0">
                <a:solidFill>
                  <a:schemeClr val="bg1"/>
                </a:solidFill>
                <a:latin typeface="Poppins" pitchFamily="2" charset="77"/>
                <a:cs typeface="Poppins" pitchFamily="2" charset="77"/>
              </a:rPr>
              <a:t> Plan</a:t>
            </a:r>
            <a:endParaRPr sz="1200" b="1" dirty="0">
              <a:solidFill>
                <a:schemeClr val="bg1"/>
              </a:solidFill>
              <a:latin typeface="Poppins" pitchFamily="2" charset="77"/>
              <a:cs typeface="Poppins" pitchFamily="2" charset="7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gecf6637f3f_0_2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11: Set a SMART goal and a prioritized plan</a:t>
            </a:r>
            <a:endParaRPr sz="4000" dirty="0">
              <a:latin typeface="Poppins" pitchFamily="2" charset="77"/>
              <a:cs typeface="Poppins" pitchFamily="2" charset="77"/>
            </a:endParaRPr>
          </a:p>
        </p:txBody>
      </p:sp>
      <p:sp>
        <p:nvSpPr>
          <p:cNvPr id="365" name="Google Shape;365;gecf6637f3f_0_238"/>
          <p:cNvSpPr txBox="1">
            <a:spLocks noGrp="1"/>
          </p:cNvSpPr>
          <p:nvPr>
            <p:ph type="body" idx="1"/>
          </p:nvPr>
        </p:nvSpPr>
        <p:spPr>
          <a:xfrm>
            <a:off x="838200" y="1690826"/>
            <a:ext cx="5181600" cy="5030624"/>
          </a:xfrm>
          <a:prstGeom prst="rect">
            <a:avLst/>
          </a:prstGeom>
        </p:spPr>
        <p:txBody>
          <a:bodyPr spcFirstLastPara="1" wrap="square" lIns="91425" tIns="45700" rIns="91425" bIns="45700" anchor="t" anchorCtr="0">
            <a:noAutofit/>
          </a:bodyPr>
          <a:lstStyle/>
          <a:p>
            <a:pPr marL="0" indent="0">
              <a:lnSpc>
                <a:spcPct val="100000"/>
              </a:lnSpc>
              <a:spcBef>
                <a:spcPts val="0"/>
              </a:spcBef>
              <a:buNone/>
            </a:pPr>
            <a:r>
              <a:rPr lang="en-US" sz="1600" i="1" dirty="0">
                <a:latin typeface="Poppins" pitchFamily="2" charset="77"/>
                <a:cs typeface="Poppins" pitchFamily="2" charset="77"/>
              </a:rPr>
              <a:t>Instructions:</a:t>
            </a:r>
          </a:p>
          <a:p>
            <a:pPr marL="0" lvl="0" indent="0" algn="l" rtl="0">
              <a:lnSpc>
                <a:spcPct val="100000"/>
              </a:lnSpc>
              <a:spcBef>
                <a:spcPts val="0"/>
              </a:spcBef>
              <a:spcAft>
                <a:spcPts val="0"/>
              </a:spcAft>
              <a:buNone/>
            </a:pPr>
            <a:endParaRPr lang="en-US" sz="800" dirty="0">
              <a:latin typeface="Poppins" pitchFamily="2" charset="77"/>
              <a:ea typeface="Arial"/>
              <a:cs typeface="Poppins" pitchFamily="2" charset="77"/>
              <a:sym typeface="Arial"/>
            </a:endParaRPr>
          </a:p>
          <a:p>
            <a:pPr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Write down the issue you’re going to address and the decision makers where marked.</a:t>
            </a:r>
            <a:endParaRPr sz="1400" dirty="0">
              <a:latin typeface="Poppins" pitchFamily="2" charset="77"/>
              <a:cs typeface="Poppins" pitchFamily="2" charset="77"/>
            </a:endParaRPr>
          </a:p>
          <a:p>
            <a:pPr marL="457200" lvl="0" indent="0" algn="l" rtl="0">
              <a:lnSpc>
                <a:spcPct val="100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Char char="•"/>
            </a:pPr>
            <a:r>
              <a:rPr lang="en-US" sz="1400" dirty="0">
                <a:latin typeface="Poppins" pitchFamily="2" charset="77"/>
                <a:cs typeface="Poppins" pitchFamily="2" charset="77"/>
              </a:rPr>
              <a:t>Choose a </a:t>
            </a:r>
            <a:r>
              <a:rPr lang="en-US" sz="1400" b="1" dirty="0">
                <a:latin typeface="Poppins" pitchFamily="2" charset="77"/>
                <a:cs typeface="Poppins" pitchFamily="2" charset="77"/>
              </a:rPr>
              <a:t>S.M.A.R.T.</a:t>
            </a:r>
            <a:r>
              <a:rPr lang="en-US" sz="1400" dirty="0">
                <a:latin typeface="Poppins" pitchFamily="2" charset="77"/>
                <a:cs typeface="Poppins" pitchFamily="2" charset="77"/>
              </a:rPr>
              <a:t> goal to work toward.  List the main actions or milestones you’ll need to reach to meet your goal - review Session 2 for ideas.</a:t>
            </a:r>
            <a:endParaRPr sz="1400" dirty="0">
              <a:latin typeface="Poppins" pitchFamily="2" charset="77"/>
              <a:cs typeface="Poppins" pitchFamily="2" charset="77"/>
            </a:endParaRPr>
          </a:p>
          <a:p>
            <a:pPr marL="914400" lvl="1" indent="-317500" algn="l" rtl="0">
              <a:lnSpc>
                <a:spcPct val="125000"/>
              </a:lnSpc>
              <a:spcBef>
                <a:spcPts val="0"/>
              </a:spcBef>
              <a:spcAft>
                <a:spcPts val="0"/>
              </a:spcAft>
              <a:buSzPts val="1400"/>
              <a:buChar char="○"/>
            </a:pPr>
            <a:r>
              <a:rPr lang="en-US" sz="1400" dirty="0">
                <a:latin typeface="Poppins" pitchFamily="2" charset="77"/>
                <a:cs typeface="Poppins" pitchFamily="2" charset="77"/>
              </a:rPr>
              <a:t>Depending on where your organization is starting, your goal might be to gather more information, to build support for acting, or to implement a specific action to combat climate change.</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Font typeface="Calibri"/>
              <a:buChar char="•"/>
            </a:pPr>
            <a:r>
              <a:rPr lang="en-US" sz="1400" dirty="0">
                <a:latin typeface="Poppins" pitchFamily="2" charset="77"/>
                <a:cs typeface="Poppins" pitchFamily="2" charset="77"/>
              </a:rPr>
              <a:t>List who can be a supporter, or where resources might be available to help your work - review Session 3 for ideas.</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Font typeface="Calibri"/>
              <a:buChar char="•"/>
            </a:pPr>
            <a:r>
              <a:rPr lang="en-US" sz="1400" dirty="0">
                <a:latin typeface="Poppins" pitchFamily="2" charset="77"/>
                <a:cs typeface="Poppins" pitchFamily="2" charset="77"/>
              </a:rPr>
              <a:t>Put down a realistic target date for each action.</a:t>
            </a:r>
            <a:endParaRPr sz="1400" dirty="0">
              <a:latin typeface="Poppins" pitchFamily="2" charset="77"/>
              <a:cs typeface="Poppins" pitchFamily="2" charset="77"/>
            </a:endParaRPr>
          </a:p>
        </p:txBody>
      </p:sp>
      <p:sp>
        <p:nvSpPr>
          <p:cNvPr id="366" name="Google Shape;366;gecf6637f3f_0_2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9" name="Google Shape;114;gecf6637f3f_0_49">
            <a:extLst>
              <a:ext uri="{FF2B5EF4-FFF2-40B4-BE49-F238E27FC236}">
                <a16:creationId xmlns:a16="http://schemas.microsoft.com/office/drawing/2014/main" id="{30C01514-2D8F-904A-BB91-A1C439B7C548}"/>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sp>
        <p:nvSpPr>
          <p:cNvPr id="2" name="Line Callout 1 1">
            <a:extLst>
              <a:ext uri="{FF2B5EF4-FFF2-40B4-BE49-F238E27FC236}">
                <a16:creationId xmlns:a16="http://schemas.microsoft.com/office/drawing/2014/main" id="{3BD6F6AB-E647-0D43-B6A7-B436FF2BAB8D}"/>
              </a:ext>
            </a:extLst>
          </p:cNvPr>
          <p:cNvSpPr/>
          <p:nvPr/>
        </p:nvSpPr>
        <p:spPr>
          <a:xfrm>
            <a:off x="6743700" y="2054500"/>
            <a:ext cx="4610100" cy="2631800"/>
          </a:xfrm>
          <a:prstGeom prst="borderCallout1">
            <a:avLst>
              <a:gd name="adj1" fmla="val 18750"/>
              <a:gd name="adj2" fmla="val -8333"/>
              <a:gd name="adj3" fmla="val 30027"/>
              <a:gd name="adj4" fmla="val -75523"/>
            </a:avLst>
          </a:prstGeom>
          <a:solidFill>
            <a:srgbClr val="97B1D5">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a:lnSpc>
                <a:spcPct val="125000"/>
              </a:lnSpc>
            </a:pPr>
            <a:r>
              <a:rPr lang="en-US" dirty="0">
                <a:latin typeface="Poppins" pitchFamily="2" charset="77"/>
                <a:cs typeface="Poppins" pitchFamily="2" charset="77"/>
                <a:sym typeface="Calibri"/>
              </a:rPr>
              <a:t>A S.M.A.R.T. goal is Specific, Measurable, Achievable, Relevant, Time-bound.  </a:t>
            </a:r>
          </a:p>
          <a:p>
            <a:pPr>
              <a:lnSpc>
                <a:spcPct val="125000"/>
              </a:lnSpc>
            </a:pPr>
            <a:endParaRPr lang="en-US" sz="800" dirty="0">
              <a:latin typeface="Poppins" pitchFamily="2" charset="77"/>
              <a:cs typeface="Poppins" pitchFamily="2" charset="77"/>
              <a:sym typeface="Calibri"/>
            </a:endParaRPr>
          </a:p>
          <a:p>
            <a:pPr>
              <a:lnSpc>
                <a:spcPct val="125000"/>
              </a:lnSpc>
            </a:pPr>
            <a:r>
              <a:rPr lang="en-US" dirty="0">
                <a:latin typeface="Poppins" pitchFamily="2" charset="77"/>
                <a:cs typeface="Poppins" pitchFamily="2" charset="77"/>
                <a:sym typeface="Calibri"/>
              </a:rPr>
              <a:t>Examples could be: </a:t>
            </a:r>
          </a:p>
          <a:p>
            <a:pPr marL="285750" indent="-285750">
              <a:lnSpc>
                <a:spcPct val="125000"/>
              </a:lnSpc>
              <a:buFont typeface="Arial" panose="020B0604020202020204" pitchFamily="34" charset="0"/>
              <a:buChar char="•"/>
            </a:pPr>
            <a:r>
              <a:rPr lang="en-US" dirty="0">
                <a:latin typeface="Poppins" pitchFamily="2" charset="77"/>
                <a:cs typeface="Poppins" pitchFamily="2" charset="77"/>
                <a:sym typeface="Calibri"/>
              </a:rPr>
              <a:t>The Executive Team adopts an energy efficiency plan/goal for our facilities by the end of 2022</a:t>
            </a:r>
          </a:p>
          <a:p>
            <a:pPr marL="285750" indent="-285750">
              <a:lnSpc>
                <a:spcPct val="125000"/>
              </a:lnSpc>
              <a:buFont typeface="Arial" panose="020B0604020202020204" pitchFamily="34" charset="0"/>
              <a:buChar char="•"/>
            </a:pPr>
            <a:r>
              <a:rPr lang="en-US" dirty="0">
                <a:latin typeface="Poppins" pitchFamily="2" charset="77"/>
                <a:cs typeface="Poppins" pitchFamily="2" charset="77"/>
                <a:sym typeface="Calibri"/>
              </a:rPr>
              <a:t>Our organization’s air miles travelled are cut by 25% by the end of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Font typeface="Calibri"/>
              <a:buNone/>
            </a:pPr>
            <a:r>
              <a:rPr lang="en-US" sz="4000" dirty="0">
                <a:latin typeface="Poppins" pitchFamily="2" charset="77"/>
                <a:cs typeface="Poppins" pitchFamily="2" charset="77"/>
              </a:rPr>
              <a:t>My personal action plan</a:t>
            </a:r>
          </a:p>
        </p:txBody>
      </p:sp>
      <p:graphicFrame>
        <p:nvGraphicFramePr>
          <p:cNvPr id="375" name="Google Shape;375;p18"/>
          <p:cNvGraphicFramePr/>
          <p:nvPr>
            <p:extLst>
              <p:ext uri="{D42A27DB-BD31-4B8C-83A1-F6EECF244321}">
                <p14:modId xmlns:p14="http://schemas.microsoft.com/office/powerpoint/2010/main" val="2077368964"/>
              </p:ext>
            </p:extLst>
          </p:nvPr>
        </p:nvGraphicFramePr>
        <p:xfrm>
          <a:off x="838188" y="2575967"/>
          <a:ext cx="10287000" cy="3891375"/>
        </p:xfrm>
        <a:graphic>
          <a:graphicData uri="http://schemas.openxmlformats.org/drawingml/2006/table">
            <a:tbl>
              <a:tblPr firstRow="1" bandRow="1">
                <a:tableStyleId>{6E25E649-3F16-4E02-A733-19D2CDBF48F0}</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537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Action Needed to Achieve the Goal</a:t>
                      </a:r>
                      <a:endParaRPr sz="1400" b="1" u="none" strike="noStrike" cap="none" dirty="0">
                        <a:solidFill>
                          <a:schemeClr val="tx1"/>
                        </a:solidFill>
                        <a:latin typeface="Poppins" pitchFamily="2" charset="77"/>
                        <a:cs typeface="Poppins" pitchFamily="2" charset="77"/>
                      </a:endParaRPr>
                    </a:p>
                  </a:txBody>
                  <a:tcPr marL="63500" marR="63500" marT="63500" marB="63500">
                    <a:lnR w="12700" cap="flat" cmpd="sng" algn="ctr">
                      <a:solidFill>
                        <a:schemeClr val="bg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Resources, Supporters &amp; Partners That Can Help</a:t>
                      </a:r>
                      <a:endParaRPr sz="1400" b="1" u="none" strike="noStrike" cap="none" dirty="0">
                        <a:solidFill>
                          <a:schemeClr val="tx1"/>
                        </a:solidFill>
                        <a:latin typeface="Poppins" pitchFamily="2" charset="77"/>
                        <a:cs typeface="Poppins" pitchFamily="2" charset="77"/>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Target Completion D</a:t>
                      </a:r>
                      <a:r>
                        <a:rPr lang="en-US" sz="1400" b="1" u="none" strike="noStrike" cap="none" dirty="0">
                          <a:solidFill>
                            <a:schemeClr val="tx1"/>
                          </a:solidFill>
                          <a:latin typeface="Poppins" pitchFamily="2" charset="77"/>
                          <a:cs typeface="Poppins" pitchFamily="2" charset="77"/>
                        </a:rPr>
                        <a:t>ate</a:t>
                      </a:r>
                      <a:endParaRPr sz="1400" b="1" u="none" strike="noStrike" cap="none" dirty="0">
                        <a:solidFill>
                          <a:schemeClr val="tx1"/>
                        </a:solidFill>
                        <a:latin typeface="Poppins" pitchFamily="2" charset="77"/>
                        <a:ea typeface="Calibri"/>
                        <a:cs typeface="Poppins" pitchFamily="2" charset="77"/>
                        <a:sym typeface="Calibri"/>
                      </a:endParaRPr>
                    </a:p>
                  </a:txBody>
                  <a:tcPr marL="63500" marR="63500" marT="63500" marB="63500">
                    <a:lnL w="12700" cap="flat" cmpd="sng" algn="ctr">
                      <a:solidFill>
                        <a:schemeClr val="bg1"/>
                      </a:solidFill>
                      <a:prstDash val="solid"/>
                      <a:round/>
                      <a:headEnd type="none" w="med" len="med"/>
                      <a:tailEnd type="none" w="med" len="med"/>
                    </a:lnL>
                    <a:solidFill>
                      <a:srgbClr val="97B1D6"/>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7"/>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8"/>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tc>
                <a:extLst>
                  <a:ext uri="{0D108BD9-81ED-4DB2-BD59-A6C34878D82A}">
                    <a16:rowId xmlns:a16="http://schemas.microsoft.com/office/drawing/2014/main" val="10009"/>
                  </a:ext>
                </a:extLst>
              </a:tr>
            </a:tbl>
          </a:graphicData>
        </a:graphic>
      </p:graphicFrame>
      <p:sp>
        <p:nvSpPr>
          <p:cNvPr id="376" name="Google Shape;37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
        <p:nvSpPr>
          <p:cNvPr id="6" name="Google Shape;114;gecf6637f3f_0_49">
            <a:extLst>
              <a:ext uri="{FF2B5EF4-FFF2-40B4-BE49-F238E27FC236}">
                <a16:creationId xmlns:a16="http://schemas.microsoft.com/office/drawing/2014/main" id="{ED3C31A8-4C11-DA4B-B40D-B0143C66716E}"/>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graphicFrame>
        <p:nvGraphicFramePr>
          <p:cNvPr id="2" name="Table 1">
            <a:extLst>
              <a:ext uri="{FF2B5EF4-FFF2-40B4-BE49-F238E27FC236}">
                <a16:creationId xmlns:a16="http://schemas.microsoft.com/office/drawing/2014/main" id="{99BB80EE-BEE5-3744-AC67-8AE659872721}"/>
              </a:ext>
            </a:extLst>
          </p:cNvPr>
          <p:cNvGraphicFramePr>
            <a:graphicFrameLocks noGrp="1"/>
          </p:cNvGraphicFramePr>
          <p:nvPr>
            <p:extLst>
              <p:ext uri="{D42A27DB-BD31-4B8C-83A1-F6EECF244321}">
                <p14:modId xmlns:p14="http://schemas.microsoft.com/office/powerpoint/2010/main" val="4240117458"/>
              </p:ext>
            </p:extLst>
          </p:nvPr>
        </p:nvGraphicFramePr>
        <p:xfrm>
          <a:off x="838200" y="1394301"/>
          <a:ext cx="10287000" cy="1003844"/>
        </p:xfrm>
        <a:graphic>
          <a:graphicData uri="http://schemas.openxmlformats.org/drawingml/2006/table">
            <a:tbl>
              <a:tblPr firstRow="1" bandRow="1">
                <a:tableStyleId>{6E25E649-3F16-4E02-A733-19D2CDBF48F0}</a:tableStyleId>
              </a:tblPr>
              <a:tblGrid>
                <a:gridCol w="3429000">
                  <a:extLst>
                    <a:ext uri="{9D8B030D-6E8A-4147-A177-3AD203B41FA5}">
                      <a16:colId xmlns:a16="http://schemas.microsoft.com/office/drawing/2014/main" val="1995536137"/>
                    </a:ext>
                  </a:extLst>
                </a:gridCol>
                <a:gridCol w="3429000">
                  <a:extLst>
                    <a:ext uri="{9D8B030D-6E8A-4147-A177-3AD203B41FA5}">
                      <a16:colId xmlns:a16="http://schemas.microsoft.com/office/drawing/2014/main" val="1421472073"/>
                    </a:ext>
                  </a:extLst>
                </a:gridCol>
                <a:gridCol w="3429000">
                  <a:extLst>
                    <a:ext uri="{9D8B030D-6E8A-4147-A177-3AD203B41FA5}">
                      <a16:colId xmlns:a16="http://schemas.microsoft.com/office/drawing/2014/main" val="1161546702"/>
                    </a:ext>
                  </a:extLst>
                </a:gridCol>
              </a:tblGrid>
              <a:tr h="365489">
                <a:tc>
                  <a:txBody>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tx1"/>
                          </a:solidFill>
                          <a:latin typeface="Poppins" pitchFamily="2" charset="77"/>
                          <a:ea typeface="+mn-ea"/>
                          <a:cs typeface="Poppins" pitchFamily="2" charset="77"/>
                          <a:sym typeface="Arial"/>
                        </a:rPr>
                        <a:t>Climate Issue to Address</a:t>
                      </a:r>
                    </a:p>
                  </a:txBody>
                  <a:tcPr marL="63500" marR="63500" marT="63500" marB="63500">
                    <a:lnR w="12700" cap="flat" cmpd="sng" algn="ctr">
                      <a:solidFill>
                        <a:schemeClr val="bg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SMART Goal</a:t>
                      </a:r>
                      <a:endParaRPr sz="1400" b="1" u="none" strike="noStrike" cap="none" dirty="0">
                        <a:solidFill>
                          <a:schemeClr val="tx1"/>
                        </a:solidFill>
                        <a:latin typeface="Poppins" pitchFamily="2" charset="77"/>
                        <a:cs typeface="Poppins" pitchFamily="2" charset="77"/>
                      </a:endParaRPr>
                    </a:p>
                  </a:txBody>
                  <a:tcPr marL="63500" marR="63500" marT="63500" marB="635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Key Decision Makers</a:t>
                      </a:r>
                      <a:endParaRPr sz="1400" b="1" u="none" strike="noStrike" cap="none" dirty="0">
                        <a:solidFill>
                          <a:schemeClr val="tx1"/>
                        </a:solidFill>
                        <a:latin typeface="Poppins" pitchFamily="2" charset="77"/>
                        <a:ea typeface="Calibri"/>
                        <a:cs typeface="Poppins" pitchFamily="2" charset="77"/>
                        <a:sym typeface="Calibri"/>
                      </a:endParaRPr>
                    </a:p>
                  </a:txBody>
                  <a:tcPr marL="63500" marR="63500" marT="63500" marB="63500">
                    <a:lnL w="12700" cap="flat" cmpd="sng" algn="ctr">
                      <a:solidFill>
                        <a:schemeClr val="bg1"/>
                      </a:solidFill>
                      <a:prstDash val="solid"/>
                      <a:round/>
                      <a:headEnd type="none" w="med" len="med"/>
                      <a:tailEnd type="none" w="med" len="med"/>
                    </a:lnL>
                    <a:solidFill>
                      <a:srgbClr val="97B1D6"/>
                    </a:solidFill>
                  </a:tcPr>
                </a:tc>
                <a:extLst>
                  <a:ext uri="{0D108BD9-81ED-4DB2-BD59-A6C34878D82A}">
                    <a16:rowId xmlns:a16="http://schemas.microsoft.com/office/drawing/2014/main" val="2325083153"/>
                  </a:ext>
                </a:extLst>
              </a:tr>
              <a:tr h="63835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8902473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ecf6637f3f_0_248"/>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12: Make a fast start</a:t>
            </a:r>
            <a:endParaRPr sz="4000" dirty="0">
              <a:latin typeface="Poppins" pitchFamily="2" charset="77"/>
              <a:cs typeface="Poppins" pitchFamily="2" charset="77"/>
            </a:endParaRPr>
          </a:p>
        </p:txBody>
      </p:sp>
      <p:sp>
        <p:nvSpPr>
          <p:cNvPr id="384" name="Google Shape;384;gecf6637f3f_0_248"/>
          <p:cNvSpPr txBox="1">
            <a:spLocks noGrp="1"/>
          </p:cNvSpPr>
          <p:nvPr>
            <p:ph type="body" idx="1"/>
          </p:nvPr>
        </p:nvSpPr>
        <p:spPr>
          <a:xfrm>
            <a:off x="838200" y="1545209"/>
            <a:ext cx="10515600" cy="4351200"/>
          </a:xfrm>
          <a:prstGeom prst="rect">
            <a:avLst/>
          </a:prstGeom>
        </p:spPr>
        <p:txBody>
          <a:bodyPr spcFirstLastPara="1" wrap="square" lIns="91425" tIns="45700" rIns="91425" bIns="45700" anchor="t" anchorCtr="0">
            <a:noAutofit/>
          </a:bodyPr>
          <a:lstStyle/>
          <a:p>
            <a:pPr marL="0" lvl="0" indent="0">
              <a:lnSpc>
                <a:spcPct val="125000"/>
              </a:lnSpc>
              <a:spcBef>
                <a:spcPts val="0"/>
              </a:spcBef>
              <a:buNone/>
            </a:pPr>
            <a:r>
              <a:rPr lang="en-US" sz="1600" i="1" dirty="0">
                <a:latin typeface="Poppins" pitchFamily="2" charset="77"/>
                <a:cs typeface="Poppins" pitchFamily="2" charset="77"/>
              </a:rPr>
              <a:t>Instructions:</a:t>
            </a:r>
          </a:p>
          <a:p>
            <a:pPr marL="0" lvl="0" indent="0" algn="l" rtl="0">
              <a:lnSpc>
                <a:spcPct val="100000"/>
              </a:lnSpc>
              <a:spcBef>
                <a:spcPts val="0"/>
              </a:spcBef>
              <a:spcAft>
                <a:spcPts val="0"/>
              </a:spcAft>
              <a:buNone/>
            </a:pPr>
            <a:endParaRPr sz="800" dirty="0">
              <a:latin typeface="Poppins" pitchFamily="2" charset="77"/>
              <a:ea typeface="Arial"/>
              <a:cs typeface="Poppins" pitchFamily="2" charset="77"/>
              <a:sym typeface="Arial"/>
            </a:endParaRPr>
          </a:p>
          <a:p>
            <a:pPr marL="457200" lvl="0" indent="-317500" algn="l" rtl="0">
              <a:lnSpc>
                <a:spcPct val="125000"/>
              </a:lnSpc>
              <a:spcBef>
                <a:spcPts val="0"/>
              </a:spcBef>
              <a:spcAft>
                <a:spcPts val="0"/>
              </a:spcAft>
              <a:buSzPts val="1400"/>
              <a:buFont typeface="Calibri"/>
              <a:buChar char="•"/>
            </a:pPr>
            <a:r>
              <a:rPr lang="en-US" sz="1400" dirty="0">
                <a:latin typeface="Poppins" pitchFamily="2" charset="77"/>
                <a:cs typeface="Poppins" pitchFamily="2" charset="77"/>
              </a:rPr>
              <a:t>List two or three actions that you can take in the next three months.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Font typeface="Calibri"/>
              <a:buChar char="•"/>
            </a:pPr>
            <a:r>
              <a:rPr lang="en-US" sz="1400" dirty="0">
                <a:latin typeface="Poppins" pitchFamily="2" charset="77"/>
                <a:cs typeface="Poppins" pitchFamily="2" charset="77"/>
              </a:rPr>
              <a:t>They may already be on your plan, but they might be smaller, achievable steps you can take now.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457200" lvl="0" indent="-317500" algn="l" rtl="0">
              <a:lnSpc>
                <a:spcPct val="125000"/>
              </a:lnSpc>
              <a:spcBef>
                <a:spcPts val="0"/>
              </a:spcBef>
              <a:spcAft>
                <a:spcPts val="0"/>
              </a:spcAft>
              <a:buSzPts val="1400"/>
              <a:buFont typeface="Calibri"/>
              <a:buChar char="•"/>
            </a:pPr>
            <a:r>
              <a:rPr lang="en-US" sz="1400" dirty="0">
                <a:latin typeface="Poppins" pitchFamily="2" charset="77"/>
                <a:cs typeface="Poppins" pitchFamily="2" charset="77"/>
              </a:rPr>
              <a:t>The point here is to have some clear, immediate next steps.</a:t>
            </a:r>
            <a:endParaRPr sz="1400" dirty="0">
              <a:latin typeface="Poppins" pitchFamily="2" charset="77"/>
              <a:cs typeface="Poppins" pitchFamily="2" charset="77"/>
            </a:endParaRPr>
          </a:p>
          <a:p>
            <a:pPr marL="457200" lvl="0" indent="0" algn="l" rtl="0">
              <a:lnSpc>
                <a:spcPct val="100000"/>
              </a:lnSpc>
              <a:spcBef>
                <a:spcPts val="0"/>
              </a:spcBef>
              <a:spcAft>
                <a:spcPts val="0"/>
              </a:spcAft>
              <a:buNone/>
            </a:pPr>
            <a:endParaRPr sz="1400" dirty="0">
              <a:latin typeface="Poppins" pitchFamily="2" charset="77"/>
              <a:cs typeface="Poppins" pitchFamily="2" charset="77"/>
            </a:endParaRPr>
          </a:p>
        </p:txBody>
      </p:sp>
      <p:sp>
        <p:nvSpPr>
          <p:cNvPr id="385" name="Google Shape;385;gecf6637f3f_0_24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
        <p:nvSpPr>
          <p:cNvPr id="6" name="Google Shape;114;gecf6637f3f_0_49">
            <a:extLst>
              <a:ext uri="{FF2B5EF4-FFF2-40B4-BE49-F238E27FC236}">
                <a16:creationId xmlns:a16="http://schemas.microsoft.com/office/drawing/2014/main" id="{12D02505-5D97-DB4F-B609-B0C4554F8D7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My fast start actions</a:t>
            </a:r>
          </a:p>
        </p:txBody>
      </p:sp>
      <p:graphicFrame>
        <p:nvGraphicFramePr>
          <p:cNvPr id="392" name="Google Shape;392;p19"/>
          <p:cNvGraphicFramePr/>
          <p:nvPr>
            <p:extLst>
              <p:ext uri="{D42A27DB-BD31-4B8C-83A1-F6EECF244321}">
                <p14:modId xmlns:p14="http://schemas.microsoft.com/office/powerpoint/2010/main" val="2467292483"/>
              </p:ext>
            </p:extLst>
          </p:nvPr>
        </p:nvGraphicFramePr>
        <p:xfrm>
          <a:off x="838200" y="1740281"/>
          <a:ext cx="10515600" cy="1666275"/>
        </p:xfrm>
        <a:graphic>
          <a:graphicData uri="http://schemas.openxmlformats.org/drawingml/2006/table">
            <a:tbl>
              <a:tblPr firstRow="1" bandRow="1">
                <a:tableStyleId>{6E25E649-3F16-4E02-A733-19D2CDBF48F0}</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537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rPr>
                        <a:t>Fast Start Action</a:t>
                      </a:r>
                      <a:endParaRPr sz="1400" b="1" u="none" strike="noStrike" cap="none" dirty="0">
                        <a:solidFill>
                          <a:schemeClr val="tx1"/>
                        </a:solidFill>
                        <a:latin typeface="Poppins" pitchFamily="2" charset="77"/>
                        <a:cs typeface="Poppins" pitchFamily="2" charset="77"/>
                      </a:endParaRPr>
                    </a:p>
                  </a:txBody>
                  <a:tcPr marL="63500" marR="63500" marT="63500" marB="63500">
                    <a:lnR w="12700" cap="flat" cmpd="sng" algn="ctr">
                      <a:solidFill>
                        <a:schemeClr val="bg1"/>
                      </a:solidFill>
                      <a:prstDash val="solid"/>
                      <a:round/>
                      <a:headEnd type="none" w="med" len="med"/>
                      <a:tailEnd type="none" w="med" len="med"/>
                    </a:lnR>
                    <a:solidFill>
                      <a:srgbClr val="97B1D6"/>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tx1"/>
                          </a:solidFill>
                          <a:latin typeface="Poppins" pitchFamily="2" charset="77"/>
                          <a:cs typeface="Poppins" pitchFamily="2" charset="77"/>
                          <a:sym typeface="Calibri"/>
                        </a:rPr>
                        <a:t>Resources, Supporters &amp; Partners That Can Help</a:t>
                      </a:r>
                      <a:endParaRPr sz="1400" b="1" u="none" strike="noStrike" cap="none" dirty="0">
                        <a:solidFill>
                          <a:schemeClr val="tx1"/>
                        </a:solidFill>
                        <a:latin typeface="Poppins" pitchFamily="2" charset="77"/>
                        <a:cs typeface="Poppins" pitchFamily="2" charset="77"/>
                      </a:endParaRPr>
                    </a:p>
                  </a:txBody>
                  <a:tcPr marL="63500" marR="63500" marT="63500" marB="63500">
                    <a:lnL w="12700" cap="flat" cmpd="sng" algn="ctr">
                      <a:solidFill>
                        <a:schemeClr val="bg1"/>
                      </a:solidFill>
                      <a:prstDash val="solid"/>
                      <a:round/>
                      <a:headEnd type="none" w="med" len="med"/>
                      <a:tailEnd type="none" w="med" len="med"/>
                    </a:lnL>
                    <a:solidFill>
                      <a:srgbClr val="97B1D6"/>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chemeClr val="tx1"/>
                        </a:solidFill>
                        <a:latin typeface="Poppins" pitchFamily="2" charset="77"/>
                        <a:ea typeface="Calibri"/>
                        <a:cs typeface="Poppins" pitchFamily="2" charset="77"/>
                        <a:sym typeface="Calibri"/>
                      </a:endParaRPr>
                    </a:p>
                  </a:txBody>
                  <a:tcPr marL="91450" marR="91450" marT="45725" marB="45725">
                    <a:lnR w="12700" cap="flat" cmpd="sng" algn="ctr">
                      <a:solidFill>
                        <a:schemeClr val="bg1"/>
                      </a:solidFill>
                      <a:prstDash val="solid"/>
                      <a:round/>
                      <a:headEnd type="none" w="med" len="med"/>
                      <a:tailEnd type="none" w="med" len="med"/>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solidFill>
                          <a:schemeClr val="tx1"/>
                        </a:solidFill>
                        <a:latin typeface="Poppins" pitchFamily="2" charset="77"/>
                        <a:ea typeface="Calibri"/>
                        <a:cs typeface="Poppins" pitchFamily="2" charset="77"/>
                        <a:sym typeface="Calibri"/>
                      </a:endParaRPr>
                    </a:p>
                  </a:txBody>
                  <a:tcPr marL="91450" marR="91450" marT="45725" marB="45725">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393" name="Google Shape;39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5" name="Google Shape;114;gecf6637f3f_0_49">
            <a:extLst>
              <a:ext uri="{FF2B5EF4-FFF2-40B4-BE49-F238E27FC236}">
                <a16:creationId xmlns:a16="http://schemas.microsoft.com/office/drawing/2014/main" id="{D1380B27-5D79-2745-905C-028545975F4F}"/>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200" b="1" dirty="0">
                <a:solidFill>
                  <a:schemeClr val="bg1"/>
                </a:solidFill>
                <a:latin typeface="Poppins" pitchFamily="2" charset="77"/>
                <a:cs typeface="Poppins" pitchFamily="2" charset="77"/>
              </a:rPr>
              <a:t>Session 4 &amp; 5</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Plan</a:t>
            </a:r>
            <a:endParaRPr sz="1200" b="1" dirty="0">
              <a:solidFill>
                <a:schemeClr val="bg1"/>
              </a:solidFill>
              <a:latin typeface="Poppins" pitchFamily="2" charset="77"/>
              <a:cs typeface="Poppins"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5" name="Google Shape;135;gecf6637f3f_0_68"/>
          <p:cNvSpPr/>
          <p:nvPr/>
        </p:nvSpPr>
        <p:spPr>
          <a:xfrm>
            <a:off x="6250275" y="1870075"/>
            <a:ext cx="5103525" cy="4306750"/>
          </a:xfrm>
          <a:prstGeom prst="rect">
            <a:avLst/>
          </a:prstGeom>
          <a:solidFill>
            <a:srgbClr val="97B1D6">
              <a:alpha val="50196"/>
            </a:srgbClr>
          </a:solidFill>
          <a:ln w="12700" cap="flat" cmpd="sng">
            <a:solidFill>
              <a:srgbClr val="105392"/>
            </a:solidFill>
            <a:prstDash val="solid"/>
            <a:miter lim="800000"/>
            <a:headEnd type="none" w="sm" len="sm"/>
            <a:tailEnd type="none" w="sm" len="sm"/>
          </a:ln>
        </p:spPr>
        <p:txBody>
          <a:bodyPr spcFirstLastPara="1" wrap="square" lIns="91425" tIns="45700" rIns="91425" bIns="45700" anchor="t" anchorCtr="0">
            <a:noAutofit/>
          </a:bodyPr>
          <a:lstStyle/>
          <a:p>
            <a:pPr lvl="0">
              <a:lnSpc>
                <a:spcPct val="125000"/>
              </a:lnSpc>
            </a:pPr>
            <a:r>
              <a:rPr lang="en-US" dirty="0">
                <a:latin typeface="Poppins" pitchFamily="2" charset="77"/>
                <a:cs typeface="Poppins" pitchFamily="2" charset="77"/>
              </a:rPr>
              <a:t>Here are some ADDITIONAL RESOURCES if you would like to go deeper:</a:t>
            </a:r>
          </a:p>
          <a:p>
            <a:pPr lvl="0">
              <a:lnSpc>
                <a:spcPct val="125000"/>
              </a:lnSpc>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Watch ‘</a:t>
            </a:r>
            <a:r>
              <a:rPr lang="en-US" dirty="0">
                <a:solidFill>
                  <a:schemeClr val="dk1"/>
                </a:solidFill>
                <a:latin typeface="Poppins" pitchFamily="2" charset="77"/>
                <a:cs typeface="Poppins" pitchFamily="2" charset="77"/>
                <a:sym typeface="Calibri"/>
              </a:rPr>
              <a:t>How</a:t>
            </a:r>
            <a:r>
              <a:rPr lang="en-US" dirty="0">
                <a:latin typeface="Poppins" pitchFamily="2" charset="77"/>
                <a:cs typeface="Poppins" pitchFamily="2" charset="77"/>
              </a:rPr>
              <a:t> to transform apocalypse fatigue into action on global warming’ </a:t>
            </a:r>
            <a:r>
              <a:rPr lang="en-US" dirty="0">
                <a:latin typeface="Poppins" pitchFamily="2" charset="77"/>
                <a:cs typeface="Poppins" pitchFamily="2" charset="77"/>
                <a:hlinkClick r:id="rId3"/>
              </a:rPr>
              <a:t>https://www.youtube.com/watch?v=F5h6ynoq8uM</a:t>
            </a:r>
            <a:endParaRPr lang="en-US" dirty="0">
              <a:latin typeface="Poppins" pitchFamily="2" charset="77"/>
              <a:cs typeface="Poppins" pitchFamily="2" charset="77"/>
            </a:endParaRPr>
          </a:p>
          <a:p>
            <a:pPr marL="139700" lvl="0">
              <a:lnSpc>
                <a:spcPct val="125000"/>
              </a:lnSpc>
              <a:buSzPts val="1400"/>
            </a:pPr>
            <a:endParaRPr lang="en-US" sz="800" dirty="0">
              <a:latin typeface="Poppins" pitchFamily="2" charset="77"/>
              <a:cs typeface="Poppins" pitchFamily="2" charset="77"/>
            </a:endParaRPr>
          </a:p>
          <a:p>
            <a:pPr marL="457200" lvl="0" indent="-317500">
              <a:lnSpc>
                <a:spcPct val="125000"/>
              </a:lnSpc>
              <a:buSzPts val="1400"/>
              <a:buChar char="•"/>
            </a:pPr>
            <a:r>
              <a:rPr lang="en-US" dirty="0">
                <a:latin typeface="Poppins" pitchFamily="2" charset="77"/>
                <a:cs typeface="Poppins" pitchFamily="2" charset="77"/>
              </a:rPr>
              <a:t>Read ‘The Journey to a Sustainable Business Whitepaper’  </a:t>
            </a:r>
            <a:r>
              <a:rPr lang="en-US" dirty="0">
                <a:latin typeface="Poppins" pitchFamily="2" charset="77"/>
                <a:cs typeface="Poppins" pitchFamily="2" charset="77"/>
                <a:hlinkClick r:id="rId4"/>
              </a:rPr>
              <a:t>https://www.erm.com/insights/the-journey-to-a-sustainable-business-navigating-the-road-ahead</a:t>
            </a:r>
            <a:endParaRPr lang="en-US" dirty="0">
              <a:latin typeface="Poppins" pitchFamily="2" charset="77"/>
              <a:cs typeface="Poppins" pitchFamily="2" charset="77"/>
            </a:endParaRPr>
          </a:p>
        </p:txBody>
      </p:sp>
      <p:sp>
        <p:nvSpPr>
          <p:cNvPr id="133" name="Google Shape;133;gecf6637f3f_0_68"/>
          <p:cNvSpPr txBox="1">
            <a:spLocks noGrp="1"/>
          </p:cNvSpPr>
          <p:nvPr>
            <p:ph type="body" idx="1"/>
          </p:nvPr>
        </p:nvSpPr>
        <p:spPr>
          <a:prstGeom prst="rect">
            <a:avLst/>
          </a:prstGeom>
        </p:spPr>
        <p:txBody>
          <a:bodyPr spcFirstLastPara="1" wrap="square" lIns="91425" tIns="45700" rIns="91425" bIns="45700" anchor="t" anchorCtr="0">
            <a:normAutofit/>
          </a:bodyPr>
          <a:lstStyle/>
          <a:p>
            <a:pPr marL="0" lvl="0" indent="0" algn="l" rtl="0">
              <a:lnSpc>
                <a:spcPct val="125000"/>
              </a:lnSpc>
              <a:spcBef>
                <a:spcPts val="0"/>
              </a:spcBef>
              <a:spcAft>
                <a:spcPts val="0"/>
              </a:spcAft>
              <a:buNone/>
            </a:pPr>
            <a:r>
              <a:rPr lang="en-US" sz="1400" dirty="0">
                <a:latin typeface="Poppins" pitchFamily="2" charset="77"/>
                <a:cs typeface="Poppins" pitchFamily="2" charset="77"/>
              </a:rPr>
              <a:t>The purpose of this </a:t>
            </a:r>
            <a:r>
              <a:rPr lang="en-US" dirty="0"/>
              <a:t>p</a:t>
            </a:r>
            <a:r>
              <a:rPr lang="en-US" sz="1400" dirty="0">
                <a:latin typeface="Poppins" pitchFamily="2" charset="77"/>
                <a:cs typeface="Poppins" pitchFamily="2" charset="77"/>
              </a:rPr>
              <a:t>re-work is to deepen your understanding of your motivations for joining the Boot Camp, and of your organization’s actions and attitude in relation to climate change.  </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800" dirty="0">
              <a:latin typeface="Poppins" pitchFamily="2" charset="77"/>
              <a:cs typeface="Poppins" pitchFamily="2" charset="77"/>
            </a:endParaRPr>
          </a:p>
          <a:p>
            <a:pPr marL="0" lvl="0" indent="0" algn="l" rtl="0">
              <a:lnSpc>
                <a:spcPct val="125000"/>
              </a:lnSpc>
              <a:spcBef>
                <a:spcPts val="0"/>
              </a:spcBef>
              <a:spcAft>
                <a:spcPts val="0"/>
              </a:spcAft>
              <a:buNone/>
            </a:pPr>
            <a:r>
              <a:rPr lang="en-US" sz="1400" dirty="0">
                <a:latin typeface="Poppins" pitchFamily="2" charset="77"/>
                <a:cs typeface="Poppins" pitchFamily="2" charset="77"/>
              </a:rPr>
              <a:t>Understanding where we start is essential to moving forward and building a realistic action plan.</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lang="en-US" sz="1400" dirty="0">
              <a:latin typeface="Poppins" pitchFamily="2" charset="77"/>
              <a:cs typeface="Poppins" pitchFamily="2" charset="77"/>
            </a:endParaRPr>
          </a:p>
          <a:p>
            <a:pPr marL="0" lvl="0" indent="0" algn="l" rtl="0">
              <a:lnSpc>
                <a:spcPct val="125000"/>
              </a:lnSpc>
              <a:spcBef>
                <a:spcPts val="0"/>
              </a:spcBef>
              <a:spcAft>
                <a:spcPts val="0"/>
              </a:spcAft>
              <a:buNone/>
            </a:pPr>
            <a:r>
              <a:rPr lang="en-US" sz="1400" dirty="0">
                <a:latin typeface="Poppins" pitchFamily="2" charset="77"/>
                <a:cs typeface="Poppins" pitchFamily="2" charset="77"/>
              </a:rPr>
              <a:t>There are three exercises:</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Self reflection</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Talk to some colleagues within your organization or industry</a:t>
            </a:r>
            <a:endParaRPr sz="1400" dirty="0">
              <a:latin typeface="Poppins" pitchFamily="2" charset="77"/>
              <a:cs typeface="Poppins" pitchFamily="2" charset="77"/>
            </a:endParaRPr>
          </a:p>
          <a:p>
            <a:pPr indent="-317500">
              <a:lnSpc>
                <a:spcPct val="125000"/>
              </a:lnSpc>
              <a:spcBef>
                <a:spcPts val="0"/>
              </a:spcBef>
              <a:buSzPts val="1400"/>
            </a:pPr>
            <a:r>
              <a:rPr lang="en-US" sz="1400" dirty="0">
                <a:latin typeface="Poppins" pitchFamily="2" charset="77"/>
                <a:cs typeface="Poppins" pitchFamily="2" charset="77"/>
              </a:rPr>
              <a:t>Identify your organization's current attitude(s) to climate change</a:t>
            </a:r>
            <a:endParaRPr sz="1400" dirty="0">
              <a:latin typeface="Poppins" pitchFamily="2" charset="77"/>
              <a:cs typeface="Poppins" pitchFamily="2" charset="77"/>
            </a:endParaRPr>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None/>
            </a:pPr>
            <a:endParaRPr sz="1600" dirty="0"/>
          </a:p>
          <a:p>
            <a:pPr marL="0" lvl="0" indent="0" algn="l" rtl="0">
              <a:lnSpc>
                <a:spcPct val="100000"/>
              </a:lnSpc>
              <a:spcBef>
                <a:spcPts val="0"/>
              </a:spcBef>
              <a:spcAft>
                <a:spcPts val="0"/>
              </a:spcAft>
              <a:buClr>
                <a:schemeClr val="dk1"/>
              </a:buClr>
              <a:buSzPts val="1200"/>
              <a:buFont typeface="Arial"/>
              <a:buNone/>
            </a:pPr>
            <a:endParaRPr sz="1600" dirty="0"/>
          </a:p>
          <a:p>
            <a:pPr marL="0" lvl="0" indent="0" algn="l" rtl="0">
              <a:lnSpc>
                <a:spcPct val="100000"/>
              </a:lnSpc>
              <a:spcBef>
                <a:spcPts val="0"/>
              </a:spcBef>
              <a:spcAft>
                <a:spcPts val="0"/>
              </a:spcAft>
              <a:buClr>
                <a:schemeClr val="dk1"/>
              </a:buClr>
              <a:buSzPts val="1200"/>
              <a:buFont typeface="Arial"/>
              <a:buNone/>
            </a:pPr>
            <a:endParaRPr sz="1600" dirty="0"/>
          </a:p>
          <a:p>
            <a:pPr marL="0" lvl="0" indent="0" algn="l" rtl="0">
              <a:spcBef>
                <a:spcPts val="1000"/>
              </a:spcBef>
              <a:spcAft>
                <a:spcPts val="0"/>
              </a:spcAft>
              <a:buNone/>
            </a:pPr>
            <a:endParaRPr sz="1600" dirty="0"/>
          </a:p>
        </p:txBody>
      </p:sp>
      <p:sp>
        <p:nvSpPr>
          <p:cNvPr id="134" name="Google Shape;134;gecf6637f3f_0_6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9" name="Google Shape;114;gecf6637f3f_0_49">
            <a:extLst>
              <a:ext uri="{FF2B5EF4-FFF2-40B4-BE49-F238E27FC236}">
                <a16:creationId xmlns:a16="http://schemas.microsoft.com/office/drawing/2014/main" id="{D14D8CBF-15EB-6D4A-9BDE-D578C096F85A}"/>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Pre-work</a:t>
            </a:r>
          </a:p>
          <a:p>
            <a:pPr marL="0" lvl="0" indent="0" algn="ctr" rtl="0">
              <a:spcBef>
                <a:spcPts val="0"/>
              </a:spcBef>
              <a:spcAft>
                <a:spcPts val="0"/>
              </a:spcAft>
              <a:buNone/>
            </a:pPr>
            <a:r>
              <a:rPr lang="en-US" sz="1200" b="1" dirty="0">
                <a:solidFill>
                  <a:schemeClr val="bg1"/>
                </a:solidFill>
                <a:latin typeface="Poppins" pitchFamily="2" charset="77"/>
                <a:cs typeface="Poppins" pitchFamily="2" charset="77"/>
              </a:rPr>
              <a:t>Motivators</a:t>
            </a:r>
            <a:endParaRPr sz="1200" b="1" dirty="0">
              <a:solidFill>
                <a:schemeClr val="bg1"/>
              </a:solidFill>
              <a:latin typeface="Poppins" pitchFamily="2" charset="77"/>
              <a:cs typeface="Poppins" pitchFamily="2" charset="77"/>
            </a:endParaRPr>
          </a:p>
        </p:txBody>
      </p:sp>
      <p:sp>
        <p:nvSpPr>
          <p:cNvPr id="132" name="Google Shape;132;gecf6637f3f_0_68"/>
          <p:cNvSpPr txBox="1">
            <a:spLocks noGrp="1"/>
          </p:cNvSpPr>
          <p:nvPr>
            <p:ph type="title"/>
          </p:nvPr>
        </p:nvSpPr>
        <p:spPr>
          <a:xfrm>
            <a:off x="838200" y="334235"/>
            <a:ext cx="10515600" cy="1325563"/>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4000" dirty="0">
                <a:latin typeface="Poppins" pitchFamily="2" charset="77"/>
                <a:ea typeface="Arial"/>
                <a:cs typeface="Poppins" pitchFamily="2" charset="77"/>
                <a:sym typeface="Arial"/>
              </a:rPr>
              <a:t>Understand your motivations and your organization's starting point</a:t>
            </a:r>
            <a:endParaRPr sz="4000" dirty="0">
              <a:latin typeface="Poppins" pitchFamily="2" charset="77"/>
              <a:cs typeface="Poppins"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ecf6637f3f_0_77"/>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1: Self-reflection</a:t>
            </a:r>
            <a:endParaRPr sz="4000" dirty="0">
              <a:latin typeface="Poppins" pitchFamily="2" charset="77"/>
              <a:cs typeface="Poppins" pitchFamily="2" charset="77"/>
            </a:endParaRPr>
          </a:p>
        </p:txBody>
      </p:sp>
      <p:sp>
        <p:nvSpPr>
          <p:cNvPr id="143" name="Google Shape;143;gecf6637f3f_0_77"/>
          <p:cNvSpPr txBox="1">
            <a:spLocks noGrp="1"/>
          </p:cNvSpPr>
          <p:nvPr>
            <p:ph type="body" idx="1"/>
          </p:nvPr>
        </p:nvSpPr>
        <p:spPr>
          <a:xfrm>
            <a:off x="951383" y="1582971"/>
            <a:ext cx="10515600" cy="4351200"/>
          </a:xfrm>
          <a:prstGeom prst="rect">
            <a:avLst/>
          </a:prstGeom>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Take a moment to think about what brings you the most joy and meaning: Your relationships &amp; family?  Your experiences of the world?  The wellbeing of your community?...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These are your sustainability motivators. They are the reasons WHY you would invest in sustainability and combat climate change.</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Now think how climate change could impact these important motivators.</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Express these in some way – either write them down in the table, draw a picture or make a video that tells the story.  </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You’ll have an opportunity to share these (if you want) in your Small </a:t>
            </a:r>
            <a:r>
              <a:rPr lang="en-US" dirty="0"/>
              <a:t>G</a:t>
            </a:r>
            <a:r>
              <a:rPr lang="en-US" sz="1400" dirty="0">
                <a:latin typeface="Poppins" pitchFamily="2" charset="77"/>
                <a:cs typeface="Poppins" pitchFamily="2" charset="77"/>
              </a:rPr>
              <a:t>roup Breakout.  </a:t>
            </a:r>
            <a:endParaRPr sz="1400" dirty="0">
              <a:latin typeface="Poppins" pitchFamily="2" charset="77"/>
              <a:ea typeface="Arial"/>
              <a:cs typeface="Poppins" pitchFamily="2" charset="77"/>
              <a:sym typeface="Arial"/>
            </a:endParaRPr>
          </a:p>
          <a:p>
            <a:pPr marL="0" lvl="0" indent="0" algn="l" rtl="0">
              <a:lnSpc>
                <a:spcPct val="160000"/>
              </a:lnSpc>
              <a:spcBef>
                <a:spcPts val="1000"/>
              </a:spcBef>
              <a:spcAft>
                <a:spcPts val="0"/>
              </a:spcAft>
              <a:buNone/>
            </a:pPr>
            <a:endParaRPr sz="1400" dirty="0">
              <a:latin typeface="Poppins" pitchFamily="2" charset="77"/>
              <a:cs typeface="Poppins" pitchFamily="2" charset="77"/>
            </a:endParaRPr>
          </a:p>
        </p:txBody>
      </p:sp>
      <p:sp>
        <p:nvSpPr>
          <p:cNvPr id="144" name="Google Shape;144;gecf6637f3f_0_7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7" name="Google Shape;114;gecf6637f3f_0_49">
            <a:extLst>
              <a:ext uri="{FF2B5EF4-FFF2-40B4-BE49-F238E27FC236}">
                <a16:creationId xmlns:a16="http://schemas.microsoft.com/office/drawing/2014/main" id="{EB98BB7F-2655-2347-8145-03DF98B5C966}"/>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755075" y="365125"/>
            <a:ext cx="10728366"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sz="4000" dirty="0">
                <a:latin typeface="Poppins" pitchFamily="2" charset="77"/>
                <a:cs typeface="Poppins" pitchFamily="2" charset="77"/>
              </a:rPr>
              <a:t>Climate change motivators</a:t>
            </a:r>
            <a:endParaRPr sz="4000" dirty="0">
              <a:latin typeface="Poppins" pitchFamily="2" charset="77"/>
              <a:cs typeface="Poppins" pitchFamily="2" charset="77"/>
            </a:endParaRPr>
          </a:p>
        </p:txBody>
      </p:sp>
      <p:graphicFrame>
        <p:nvGraphicFramePr>
          <p:cNvPr id="151" name="Google Shape;151;p5"/>
          <p:cNvGraphicFramePr/>
          <p:nvPr>
            <p:extLst>
              <p:ext uri="{D42A27DB-BD31-4B8C-83A1-F6EECF244321}">
                <p14:modId xmlns:p14="http://schemas.microsoft.com/office/powerpoint/2010/main" val="4251697335"/>
              </p:ext>
            </p:extLst>
          </p:nvPr>
        </p:nvGraphicFramePr>
        <p:xfrm>
          <a:off x="838200" y="1825625"/>
          <a:ext cx="5181600" cy="4351337"/>
        </p:xfrm>
        <a:graphic>
          <a:graphicData uri="http://schemas.openxmlformats.org/drawingml/2006/table">
            <a:tbl>
              <a:tblPr firstRow="1" bandRow="1">
                <a:tableStyleId>{74C1A8A3-306A-4EB7-A6B1-4F7E0EB9C5D6}</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tblGrid>
              <a:tr h="623882">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chemeClr val="tx1"/>
                          </a:solidFill>
                          <a:latin typeface="Poppins" pitchFamily="2" charset="77"/>
                          <a:ea typeface="+mn-ea"/>
                          <a:cs typeface="Poppins" pitchFamily="2" charset="77"/>
                          <a:sym typeface="Arial"/>
                        </a:rPr>
                        <a:t>These things bring my life joy and meaning…</a:t>
                      </a:r>
                      <a:endParaRPr sz="1400" b="1" i="0" u="none" strike="noStrike" cap="none" dirty="0">
                        <a:solidFill>
                          <a:schemeClr val="tx1"/>
                        </a:solidFill>
                        <a:latin typeface="Poppins" pitchFamily="2" charset="77"/>
                        <a:ea typeface="+mn-ea"/>
                        <a:cs typeface="Poppins" pitchFamily="2" charset="77"/>
                        <a:sym typeface="Arial"/>
                      </a:endParaRPr>
                    </a:p>
                  </a:txBody>
                  <a:tcPr marL="91450" marR="91450" marT="45725" marB="45725">
                    <a:solidFill>
                      <a:srgbClr val="97B1D6"/>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400" b="1" i="0" u="none" strike="noStrike" cap="none" dirty="0">
                          <a:solidFill>
                            <a:schemeClr val="tx1"/>
                          </a:solidFill>
                          <a:latin typeface="Poppins" pitchFamily="2" charset="77"/>
                          <a:ea typeface="+mn-ea"/>
                          <a:cs typeface="Poppins" pitchFamily="2" charset="77"/>
                          <a:sym typeface="Arial"/>
                        </a:rPr>
                        <a:t>Climate change could impact them by…</a:t>
                      </a:r>
                      <a:endParaRPr sz="1400" b="1" i="0" u="none" strike="noStrike" cap="none" dirty="0">
                        <a:solidFill>
                          <a:schemeClr val="tx1"/>
                        </a:solidFill>
                        <a:latin typeface="Poppins" pitchFamily="2" charset="77"/>
                        <a:ea typeface="+mn-ea"/>
                        <a:cs typeface="Poppins" pitchFamily="2" charset="77"/>
                        <a:sym typeface="Arial"/>
                      </a:endParaRPr>
                    </a:p>
                  </a:txBody>
                  <a:tcPr marL="91450" marR="91450" marT="45725" marB="45725">
                    <a:solidFill>
                      <a:srgbClr val="97B1D6"/>
                    </a:solidFill>
                  </a:tcPr>
                </a:tc>
                <a:extLst>
                  <a:ext uri="{0D108BD9-81ED-4DB2-BD59-A6C34878D82A}">
                    <a16:rowId xmlns:a16="http://schemas.microsoft.com/office/drawing/2014/main" val="10000"/>
                  </a:ext>
                </a:extLst>
              </a:tr>
              <a:tr h="74549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extLst>
                  <a:ext uri="{0D108BD9-81ED-4DB2-BD59-A6C34878D82A}">
                    <a16:rowId xmlns:a16="http://schemas.microsoft.com/office/drawing/2014/main" val="10001"/>
                  </a:ext>
                </a:extLst>
              </a:tr>
              <a:tr h="74549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extLst>
                  <a:ext uri="{0D108BD9-81ED-4DB2-BD59-A6C34878D82A}">
                    <a16:rowId xmlns:a16="http://schemas.microsoft.com/office/drawing/2014/main" val="10002"/>
                  </a:ext>
                </a:extLst>
              </a:tr>
              <a:tr h="74549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extLst>
                  <a:ext uri="{0D108BD9-81ED-4DB2-BD59-A6C34878D82A}">
                    <a16:rowId xmlns:a16="http://schemas.microsoft.com/office/drawing/2014/main" val="10003"/>
                  </a:ext>
                </a:extLst>
              </a:tr>
              <a:tr h="74549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extLst>
                  <a:ext uri="{0D108BD9-81ED-4DB2-BD59-A6C34878D82A}">
                    <a16:rowId xmlns:a16="http://schemas.microsoft.com/office/drawing/2014/main" val="10004"/>
                  </a:ext>
                </a:extLst>
              </a:tr>
              <a:tr h="745491">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Poppins" pitchFamily="2" charset="77"/>
                        <a:cs typeface="Poppins" pitchFamily="2" charset="77"/>
                      </a:endParaRPr>
                    </a:p>
                  </a:txBody>
                  <a:tcPr marL="91450" marR="91450" marT="45725" marB="45725"/>
                </a:tc>
                <a:extLst>
                  <a:ext uri="{0D108BD9-81ED-4DB2-BD59-A6C34878D82A}">
                    <a16:rowId xmlns:a16="http://schemas.microsoft.com/office/drawing/2014/main" val="10005"/>
                  </a:ext>
                </a:extLst>
              </a:tr>
            </a:tbl>
          </a:graphicData>
        </a:graphic>
      </p:graphicFrame>
      <p:sp>
        <p:nvSpPr>
          <p:cNvPr id="152" name="Google Shape;152;p5"/>
          <p:cNvSpPr txBox="1">
            <a:spLocks noGrp="1"/>
          </p:cNvSpPr>
          <p:nvPr>
            <p:ph type="body" idx="2"/>
          </p:nvPr>
        </p:nvSpPr>
        <p:spPr>
          <a:xfrm>
            <a:off x="6172200" y="1825625"/>
            <a:ext cx="5181600" cy="4351338"/>
          </a:xfrm>
          <a:prstGeom prst="rect">
            <a:avLst/>
          </a:prstGeom>
          <a:noFill/>
          <a:ln w="9525" cap="flat" cmpd="sng">
            <a:solidFill>
              <a:srgbClr val="3F3F3F"/>
            </a:solidFill>
            <a:prstDash val="solid"/>
            <a:round/>
            <a:headEnd type="none" w="sm" len="sm"/>
            <a:tailEnd type="none" w="sm" len="sm"/>
          </a:ln>
        </p:spPr>
        <p:txBody>
          <a:bodyPr spcFirstLastPara="1" wrap="square" lIns="91425" tIns="45700" rIns="91425" bIns="45700" anchor="t" anchorCtr="0">
            <a:normAutofit/>
          </a:bodyPr>
          <a:lstStyle/>
          <a:p>
            <a:pPr marL="57150" lvl="0" indent="0" algn="l" rtl="0">
              <a:lnSpc>
                <a:spcPct val="90000"/>
              </a:lnSpc>
              <a:spcBef>
                <a:spcPts val="0"/>
              </a:spcBef>
              <a:spcAft>
                <a:spcPts val="0"/>
              </a:spcAft>
              <a:buNone/>
            </a:pPr>
            <a:endParaRPr lang="en-US" sz="1400" dirty="0">
              <a:highlight>
                <a:srgbClr val="FFFF00"/>
              </a:highlight>
              <a:latin typeface="Poppins" pitchFamily="2" charset="77"/>
              <a:cs typeface="Poppins" pitchFamily="2" charset="77"/>
            </a:endParaRPr>
          </a:p>
          <a:p>
            <a:pPr marL="57150" lvl="0" indent="0" algn="l" rtl="0">
              <a:lnSpc>
                <a:spcPct val="90000"/>
              </a:lnSpc>
              <a:spcBef>
                <a:spcPts val="0"/>
              </a:spcBef>
              <a:spcAft>
                <a:spcPts val="0"/>
              </a:spcAft>
              <a:buNone/>
            </a:pPr>
            <a:r>
              <a:rPr lang="en-US" sz="1400" dirty="0">
                <a:latin typeface="Poppins" pitchFamily="2" charset="77"/>
                <a:cs typeface="Poppins" pitchFamily="2" charset="77"/>
              </a:rPr>
              <a:t>&lt;Insert a picture or a drawing that represents one reason climate change matters to you&gt;</a:t>
            </a:r>
            <a:endParaRPr sz="1400" dirty="0">
              <a:latin typeface="Poppins" pitchFamily="2" charset="77"/>
              <a:cs typeface="Poppins" pitchFamily="2" charset="77"/>
            </a:endParaRPr>
          </a:p>
        </p:txBody>
      </p:sp>
      <p:sp>
        <p:nvSpPr>
          <p:cNvPr id="153" name="Google Shape;15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7" name="Google Shape;114;gecf6637f3f_0_49">
            <a:extLst>
              <a:ext uri="{FF2B5EF4-FFF2-40B4-BE49-F238E27FC236}">
                <a16:creationId xmlns:a16="http://schemas.microsoft.com/office/drawing/2014/main" id="{5A53A2FF-2EFB-C649-BA98-C7217DEA253D}"/>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ecf6637f3f_0_85"/>
          <p:cNvSpPr txBox="1">
            <a:spLocks noGrp="1"/>
          </p:cNvSpPr>
          <p:nvPr>
            <p:ph type="title"/>
          </p:nvPr>
        </p:nvSpPr>
        <p:spPr>
          <a:xfrm>
            <a:off x="838200" y="365125"/>
            <a:ext cx="10515600" cy="13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4000" dirty="0">
                <a:latin typeface="Poppins" pitchFamily="2" charset="77"/>
                <a:cs typeface="Poppins" pitchFamily="2" charset="77"/>
              </a:rPr>
              <a:t>Exercise 2: Talk to colleagues</a:t>
            </a:r>
            <a:endParaRPr sz="4000" dirty="0">
              <a:latin typeface="Poppins" pitchFamily="2" charset="77"/>
              <a:cs typeface="Poppins" pitchFamily="2" charset="77"/>
            </a:endParaRPr>
          </a:p>
        </p:txBody>
      </p:sp>
      <p:sp>
        <p:nvSpPr>
          <p:cNvPr id="160" name="Google Shape;160;gecf6637f3f_0_85"/>
          <p:cNvSpPr txBox="1">
            <a:spLocks noGrp="1"/>
          </p:cNvSpPr>
          <p:nvPr>
            <p:ph type="body" idx="1"/>
          </p:nvPr>
        </p:nvSpPr>
        <p:spPr>
          <a:xfrm>
            <a:off x="838200" y="1576248"/>
            <a:ext cx="10515600" cy="4351200"/>
          </a:xfrm>
          <a:prstGeom prst="rect">
            <a:avLst/>
          </a:prstGeom>
        </p:spPr>
        <p:txBody>
          <a:bodyPr spcFirstLastPara="1" wrap="square" lIns="91425" tIns="45700" rIns="91425" bIns="45700" anchor="t" anchorCtr="0">
            <a:normAutofit/>
          </a:bodyPr>
          <a:lstStyle/>
          <a:p>
            <a:pPr marL="0" indent="0">
              <a:lnSpc>
                <a:spcPct val="125000"/>
              </a:lnSpc>
              <a:spcBef>
                <a:spcPts val="0"/>
              </a:spcBef>
              <a:buNone/>
            </a:pPr>
            <a:r>
              <a:rPr lang="en-US" sz="1600" i="1" dirty="0">
                <a:latin typeface="Poppins" pitchFamily="2" charset="77"/>
                <a:cs typeface="Poppins" pitchFamily="2" charset="77"/>
              </a:rPr>
              <a:t>Instructions:</a:t>
            </a:r>
            <a:endParaRPr sz="1600" i="1"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171450" lvl="0" indent="-184150" algn="l" rtl="0">
              <a:lnSpc>
                <a:spcPct val="125000"/>
              </a:lnSpc>
              <a:spcBef>
                <a:spcPts val="0"/>
              </a:spcBef>
              <a:spcAft>
                <a:spcPts val="0"/>
              </a:spcAft>
              <a:buSzPts val="1400"/>
              <a:buChar char="•"/>
            </a:pPr>
            <a:r>
              <a:rPr lang="en-US" sz="1400" dirty="0">
                <a:latin typeface="Poppins" pitchFamily="2" charset="77"/>
                <a:cs typeface="Poppins" pitchFamily="2" charset="77"/>
              </a:rPr>
              <a:t>Talk to three people in your organization or industry with different functions (e.g. operations, finance, HR, product, sales...) and ask them five questions listed in the interview guide.</a:t>
            </a:r>
            <a:endParaRPr sz="1400" dirty="0">
              <a:latin typeface="Poppins" pitchFamily="2" charset="77"/>
              <a:cs typeface="Poppins" pitchFamily="2" charset="77"/>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nSpc>
                <a:spcPct val="125000"/>
              </a:lnSpc>
              <a:spcBef>
                <a:spcPts val="0"/>
              </a:spcBef>
              <a:buSzPts val="1200"/>
            </a:pPr>
            <a:r>
              <a:rPr lang="en-US" sz="1400" dirty="0">
                <a:latin typeface="Poppins" pitchFamily="2" charset="77"/>
                <a:cs typeface="Poppins" pitchFamily="2" charset="77"/>
              </a:rPr>
              <a:t>The goal is to learn, not to convince them of anything (yet).</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gn="l" rtl="0">
              <a:lnSpc>
                <a:spcPct val="125000"/>
              </a:lnSpc>
              <a:spcBef>
                <a:spcPts val="0"/>
              </a:spcBef>
              <a:spcAft>
                <a:spcPts val="0"/>
              </a:spcAft>
              <a:buSzPts val="1200"/>
              <a:buChar char="•"/>
            </a:pPr>
            <a:r>
              <a:rPr lang="en-US" sz="1400" dirty="0">
                <a:latin typeface="Poppins" pitchFamily="2" charset="77"/>
                <a:cs typeface="Poppins" pitchFamily="2" charset="77"/>
              </a:rPr>
              <a:t>If you find an ally, you may want to involve them somehow in the Boot Camp.</a:t>
            </a:r>
            <a:endParaRPr sz="1400" dirty="0">
              <a:latin typeface="Poppins" pitchFamily="2" charset="77"/>
              <a:ea typeface="Arial"/>
              <a:cs typeface="Poppins" pitchFamily="2" charset="77"/>
              <a:sym typeface="Arial"/>
            </a:endParaRPr>
          </a:p>
          <a:p>
            <a:pPr marL="457200" lvl="0" indent="0" algn="l" rtl="0">
              <a:lnSpc>
                <a:spcPct val="125000"/>
              </a:lnSpc>
              <a:spcBef>
                <a:spcPts val="0"/>
              </a:spcBef>
              <a:spcAft>
                <a:spcPts val="0"/>
              </a:spcAft>
              <a:buNone/>
            </a:pPr>
            <a:endParaRPr sz="800" dirty="0">
              <a:latin typeface="Poppins" pitchFamily="2" charset="77"/>
              <a:cs typeface="Poppins" pitchFamily="2" charset="77"/>
            </a:endParaRPr>
          </a:p>
          <a:p>
            <a:pPr marL="171450" lvl="0" indent="-171450" algn="l" rtl="0">
              <a:lnSpc>
                <a:spcPct val="125000"/>
              </a:lnSpc>
              <a:spcBef>
                <a:spcPts val="0"/>
              </a:spcBef>
              <a:spcAft>
                <a:spcPts val="0"/>
              </a:spcAft>
              <a:buSzPts val="1200"/>
              <a:buChar char="•"/>
            </a:pPr>
            <a:r>
              <a:rPr lang="en-US" sz="1400" dirty="0">
                <a:latin typeface="Poppins" pitchFamily="2" charset="77"/>
                <a:cs typeface="Poppins" pitchFamily="2" charset="77"/>
              </a:rPr>
              <a:t>It’s OK if people do not know answers to every question, that is also information.</a:t>
            </a:r>
            <a:endParaRPr sz="1400" dirty="0">
              <a:latin typeface="Poppins" pitchFamily="2" charset="77"/>
              <a:cs typeface="Poppins" pitchFamily="2" charset="77"/>
            </a:endParaRPr>
          </a:p>
          <a:p>
            <a:pPr marL="0" lvl="0" indent="0" algn="l" rtl="0">
              <a:lnSpc>
                <a:spcPct val="125000"/>
              </a:lnSpc>
              <a:spcBef>
                <a:spcPts val="0"/>
              </a:spcBef>
              <a:spcAft>
                <a:spcPts val="0"/>
              </a:spcAft>
              <a:buNone/>
            </a:pPr>
            <a:endParaRPr sz="1400" dirty="0">
              <a:latin typeface="Poppins" pitchFamily="2" charset="77"/>
              <a:cs typeface="Poppins" pitchFamily="2" charset="77"/>
            </a:endParaRPr>
          </a:p>
          <a:p>
            <a:pPr marL="0" lvl="0" indent="0" algn="l" rtl="0">
              <a:spcBef>
                <a:spcPts val="1000"/>
              </a:spcBef>
              <a:spcAft>
                <a:spcPts val="0"/>
              </a:spcAft>
              <a:buNone/>
            </a:pPr>
            <a:endParaRPr sz="1400" dirty="0">
              <a:latin typeface="Poppins" pitchFamily="2" charset="77"/>
              <a:cs typeface="Poppins" pitchFamily="2" charset="77"/>
            </a:endParaRPr>
          </a:p>
        </p:txBody>
      </p:sp>
      <p:sp>
        <p:nvSpPr>
          <p:cNvPr id="161" name="Google Shape;161;gecf6637f3f_0_8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7" name="Google Shape;114;gecf6637f3f_0_49">
            <a:extLst>
              <a:ext uri="{FF2B5EF4-FFF2-40B4-BE49-F238E27FC236}">
                <a16:creationId xmlns:a16="http://schemas.microsoft.com/office/drawing/2014/main" id="{EA7917C7-4109-C14C-A219-15F009CF9E64}"/>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t>aseline i</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nterview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otes</a:t>
            </a:r>
            <a:endParaRPr sz="4000" dirty="0"/>
          </a:p>
        </p:txBody>
      </p:sp>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Poppins" pitchFamily="2" charset="77"/>
                <a:cs typeface="Poppins" pitchFamily="2" charset="77"/>
              </a:rPr>
              <a:t>8</a:t>
            </a:fld>
            <a:endParaRPr>
              <a:latin typeface="Poppins" pitchFamily="2" charset="77"/>
              <a:cs typeface="Poppins" pitchFamily="2" charset="77"/>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from burning things) is the main one in this second category.</a:t>
            </a:r>
          </a:p>
        </p:txBody>
      </p:sp>
      <p:graphicFrame>
        <p:nvGraphicFramePr>
          <p:cNvPr id="7" name="Google Shape;168;p6">
            <a:extLst>
              <a:ext uri="{FF2B5EF4-FFF2-40B4-BE49-F238E27FC236}">
                <a16:creationId xmlns:a16="http://schemas.microsoft.com/office/drawing/2014/main" id="{2D9E4C3A-211F-064E-B11C-3C31B5CCBEE7}"/>
              </a:ext>
            </a:extLst>
          </p:cNvPr>
          <p:cNvGraphicFramePr/>
          <p:nvPr>
            <p:extLst>
              <p:ext uri="{D42A27DB-BD31-4B8C-83A1-F6EECF244321}">
                <p14:modId xmlns:p14="http://schemas.microsoft.com/office/powerpoint/2010/main" val="2837372965"/>
              </p:ext>
            </p:extLst>
          </p:nvPr>
        </p:nvGraphicFramePr>
        <p:xfrm>
          <a:off x="838200"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latin typeface="Poppins" pitchFamily="2" charset="77"/>
                          <a:cs typeface="Poppins" pitchFamily="2" charset="77"/>
                          <a:sym typeface="Calibri"/>
                        </a:rPr>
                        <a:t>&lt;Person/Title A&gt;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latin typeface="Poppins" pitchFamily="2" charset="77"/>
                          <a:cs typeface="Poppins" pitchFamily="2" charset="77"/>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Poppins" pitchFamily="2" charset="77"/>
                          <a:cs typeface="Poppins" pitchFamily="2" charset="77"/>
                        </a:rPr>
                        <a:t>And in five years?</a:t>
                      </a:r>
                      <a:endParaRPr sz="1200" u="none" strike="noStrike" cap="none" dirty="0">
                        <a:latin typeface="Poppins" pitchFamily="2" charset="77"/>
                        <a:cs typeface="Poppins" pitchFamily="2" charset="77"/>
                      </a:endParaRPr>
                    </a:p>
                  </a:txBody>
                  <a:tcPr marL="91450" marR="91450" marT="45725" marB="45725">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are our organization’s greatest contributions to human-caused climate change</a:t>
                      </a:r>
                      <a:r>
                        <a:rPr lang="en-US" sz="1200" u="none" strike="noStrike" cap="none" baseline="30000" dirty="0">
                          <a:solidFill>
                            <a:schemeClr val="dk1"/>
                          </a:solidFill>
                          <a:latin typeface="Poppins" pitchFamily="2" charset="77"/>
                          <a:cs typeface="Poppins" pitchFamily="2" charset="77"/>
                        </a:rPr>
                        <a:t>1</a:t>
                      </a:r>
                      <a:r>
                        <a:rPr lang="en-US" sz="1200" u="none" strike="noStrike" cap="none" dirty="0">
                          <a:solidFill>
                            <a:schemeClr val="dk1"/>
                          </a:solidFill>
                          <a:latin typeface="Poppins" pitchFamily="2" charset="77"/>
                          <a:cs typeface="Poppins" pitchFamily="2" charset="77"/>
                        </a:rPr>
                        <a:t>?</a:t>
                      </a:r>
                      <a:endParaRPr sz="1200" u="none" strike="noStrike" cap="none" dirty="0">
                        <a:latin typeface="Poppins" pitchFamily="2" charset="77"/>
                        <a:cs typeface="Poppins" pitchFamily="2" charset="77"/>
                      </a:endParaRPr>
                    </a:p>
                  </a:txBody>
                  <a:tcPr marL="91450" marR="91450" marT="45725" marB="45725">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1270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Poppins" pitchFamily="2" charset="77"/>
                          <a:ea typeface="+mn-ea"/>
                          <a:cs typeface="Poppins" pitchFamily="2" charset="77"/>
                          <a:sym typeface="Arial"/>
                        </a:rPr>
                        <a:t>What else would you like to see our organization do to combat human-caused climate change? </a:t>
                      </a:r>
                      <a:endParaRPr sz="12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R w="1270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L w="1270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B</a:t>
            </a:r>
            <a:r>
              <a:rPr lang="en-US" sz="4000" dirty="0"/>
              <a:t>aseline i</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nterview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n</a:t>
            </a:r>
            <a:r>
              <a:rPr lang="en-US" sz="4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otes</a:t>
            </a:r>
            <a:endParaRPr sz="4000" dirty="0"/>
          </a:p>
        </p:txBody>
      </p:sp>
      <p:sp>
        <p:nvSpPr>
          <p:cNvPr id="169" name="Google Shape;16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Poppins" pitchFamily="2" charset="77"/>
                <a:cs typeface="Poppins" pitchFamily="2" charset="77"/>
              </a:rPr>
              <a:t>9</a:t>
            </a:fld>
            <a:endParaRPr>
              <a:latin typeface="Poppins" pitchFamily="2" charset="77"/>
              <a:cs typeface="Poppins" pitchFamily="2" charset="77"/>
            </a:endParaRPr>
          </a:p>
        </p:txBody>
      </p:sp>
      <p:sp>
        <p:nvSpPr>
          <p:cNvPr id="5" name="Google Shape;114;gecf6637f3f_0_49">
            <a:extLst>
              <a:ext uri="{FF2B5EF4-FFF2-40B4-BE49-F238E27FC236}">
                <a16:creationId xmlns:a16="http://schemas.microsoft.com/office/drawing/2014/main" id="{2BD45057-F789-834C-966C-B14BAD5CEE3C}"/>
              </a:ext>
            </a:extLst>
          </p:cNvPr>
          <p:cNvSpPr/>
          <p:nvPr/>
        </p:nvSpPr>
        <p:spPr>
          <a:xfrm>
            <a:off x="0" y="0"/>
            <a:ext cx="1266300" cy="365760"/>
          </a:xfrm>
          <a:prstGeom prst="rect">
            <a:avLst/>
          </a:prstGeom>
          <a:solidFill>
            <a:srgbClr val="00A0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200" b="1" dirty="0">
                <a:solidFill>
                  <a:schemeClr val="bg1"/>
                </a:solidFill>
                <a:latin typeface="Poppins" pitchFamily="2" charset="77"/>
                <a:cs typeface="Poppins" pitchFamily="2" charset="77"/>
              </a:rPr>
              <a:t>Pre-work</a:t>
            </a:r>
          </a:p>
          <a:p>
            <a:pPr lvl="0" algn="ctr"/>
            <a:r>
              <a:rPr lang="en-US" sz="1200" b="1" dirty="0">
                <a:solidFill>
                  <a:schemeClr val="bg1"/>
                </a:solidFill>
                <a:latin typeface="Poppins" pitchFamily="2" charset="77"/>
                <a:cs typeface="Poppins" pitchFamily="2" charset="77"/>
              </a:rPr>
              <a:t>Motivators</a:t>
            </a:r>
          </a:p>
        </p:txBody>
      </p:sp>
      <p:sp>
        <p:nvSpPr>
          <p:cNvPr id="2" name="TextBox 1">
            <a:extLst>
              <a:ext uri="{FF2B5EF4-FFF2-40B4-BE49-F238E27FC236}">
                <a16:creationId xmlns:a16="http://schemas.microsoft.com/office/drawing/2014/main" id="{987F082A-8728-4E49-BD2A-0C4D97B63AC7}"/>
              </a:ext>
            </a:extLst>
          </p:cNvPr>
          <p:cNvSpPr txBox="1"/>
          <p:nvPr/>
        </p:nvSpPr>
        <p:spPr>
          <a:xfrm>
            <a:off x="838199" y="6277302"/>
            <a:ext cx="10515601" cy="400110"/>
          </a:xfrm>
          <a:prstGeom prst="rect">
            <a:avLst/>
          </a:prstGeom>
          <a:noFill/>
        </p:spPr>
        <p:txBody>
          <a:bodyPr wrap="square" rtlCol="0">
            <a:spAutoFit/>
          </a:bodyPr>
          <a:lstStyle/>
          <a:p>
            <a:r>
              <a:rPr lang="en-US" sz="1000" dirty="0">
                <a:latin typeface="Poppins" pitchFamily="2" charset="77"/>
                <a:cs typeface="Poppins" pitchFamily="2" charset="77"/>
              </a:rPr>
              <a:t>1. Human activities cause climate change in two main ways.  First by releasing ‘greenhouse gasses’ such a carbon dioxide and methane.  Second by releasing fine particles into the air (air pollution) that retain heat. Black Carbon (or soot form burning things) is the main one in this second category.</a:t>
            </a:r>
          </a:p>
        </p:txBody>
      </p:sp>
      <p:graphicFrame>
        <p:nvGraphicFramePr>
          <p:cNvPr id="7" name="Google Shape;168;p6">
            <a:extLst>
              <a:ext uri="{FF2B5EF4-FFF2-40B4-BE49-F238E27FC236}">
                <a16:creationId xmlns:a16="http://schemas.microsoft.com/office/drawing/2014/main" id="{164F4E3D-FB29-3D46-A459-8325EB9A7999}"/>
              </a:ext>
            </a:extLst>
          </p:cNvPr>
          <p:cNvGraphicFramePr/>
          <p:nvPr>
            <p:extLst>
              <p:ext uri="{D42A27DB-BD31-4B8C-83A1-F6EECF244321}">
                <p14:modId xmlns:p14="http://schemas.microsoft.com/office/powerpoint/2010/main" val="1401381844"/>
              </p:ext>
            </p:extLst>
          </p:nvPr>
        </p:nvGraphicFramePr>
        <p:xfrm>
          <a:off x="838200" y="1630553"/>
          <a:ext cx="10515600" cy="4602686"/>
        </p:xfrm>
        <a:graphic>
          <a:graphicData uri="http://schemas.openxmlformats.org/drawingml/2006/table">
            <a:tbl>
              <a:tblPr firstRow="1" bandRow="1">
                <a:tableStyleId>{EB344D84-9AFB-497E-A393-DC336BA19D2E}</a:tableStyleId>
              </a:tblPr>
              <a:tblGrid>
                <a:gridCol w="2628900">
                  <a:extLst>
                    <a:ext uri="{9D8B030D-6E8A-4147-A177-3AD203B41FA5}">
                      <a16:colId xmlns:a16="http://schemas.microsoft.com/office/drawing/2014/main" val="20000"/>
                    </a:ext>
                  </a:extLst>
                </a:gridCol>
                <a:gridCol w="7886700">
                  <a:extLst>
                    <a:ext uri="{9D8B030D-6E8A-4147-A177-3AD203B41FA5}">
                      <a16:colId xmlns:a16="http://schemas.microsoft.com/office/drawing/2014/main" val="20001"/>
                    </a:ext>
                  </a:extLst>
                </a:gridCol>
              </a:tblGrid>
              <a:tr h="413801">
                <a:tc gridSpan="2">
                  <a:txBody>
                    <a:bodyPr/>
                    <a:lstStyle/>
                    <a:p>
                      <a:pPr marL="0" lvl="0" indent="0" algn="l" rtl="0">
                        <a:spcBef>
                          <a:spcPts val="0"/>
                        </a:spcBef>
                        <a:spcAft>
                          <a:spcPts val="0"/>
                        </a:spcAft>
                        <a:buNone/>
                      </a:pPr>
                      <a:r>
                        <a:rPr lang="en-US" sz="1400" b="1" dirty="0">
                          <a:solidFill>
                            <a:schemeClr val="tx1"/>
                          </a:solidFill>
                          <a:latin typeface="Poppins" pitchFamily="2" charset="77"/>
                          <a:cs typeface="Poppins" pitchFamily="2" charset="77"/>
                          <a:sym typeface="Calibri"/>
                        </a:rPr>
                        <a:t>&lt;Person/Title B&gt;</a:t>
                      </a:r>
                      <a:endParaRPr sz="1400" b="1" dirty="0">
                        <a:solidFill>
                          <a:schemeClr val="tx1"/>
                        </a:solidFill>
                        <a:latin typeface="Poppins" pitchFamily="2" charset="77"/>
                        <a:cs typeface="Poppins" pitchFamily="2" charset="77"/>
                        <a:sym typeface="Calibri"/>
                      </a:endParaRPr>
                    </a:p>
                  </a:txBody>
                  <a:tcPr marL="91450" marR="91450" marT="45725" marB="45725">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7B1D5"/>
                    </a:solidFill>
                  </a:tcPr>
                </a:tc>
                <a:tc hMerge="1">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&lt;Person/Title A&gt;</a:t>
                      </a:r>
                      <a:endParaRPr b="1" dirty="0">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solidFill>
                            <a:schemeClr val="dk1"/>
                          </a:solidFill>
                          <a:latin typeface="Poppins" pitchFamily="2" charset="77"/>
                          <a:cs typeface="Poppins" pitchFamily="2" charset="77"/>
                        </a:rPr>
                        <a:t>How is climate change impacting our organization, our vendors/clients, our industry now? </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837777">
                <a:tc>
                  <a:txBody>
                    <a:bodyPr/>
                    <a:lstStyle/>
                    <a:p>
                      <a:pPr marL="0" marR="0" lvl="0" indent="0" algn="l" rtl="0">
                        <a:lnSpc>
                          <a:spcPct val="100000"/>
                        </a:lnSpc>
                        <a:spcBef>
                          <a:spcPts val="0"/>
                        </a:spcBef>
                        <a:spcAft>
                          <a:spcPts val="0"/>
                        </a:spcAft>
                        <a:buClr>
                          <a:srgbClr val="000000"/>
                        </a:buClr>
                        <a:buSzPts val="1400"/>
                        <a:buFont typeface="Arial"/>
                        <a:buNone/>
                      </a:pPr>
                      <a:r>
                        <a:rPr lang="en-US" sz="1200" u="none" strike="noStrike" cap="none" dirty="0">
                          <a:latin typeface="Poppins" pitchFamily="2" charset="77"/>
                          <a:cs typeface="Poppins" pitchFamily="2" charset="77"/>
                        </a:rPr>
                        <a:t>And in five years?</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are our organization’s greatest contributions to human-caused climate change</a:t>
                      </a:r>
                      <a:r>
                        <a:rPr lang="en-US" sz="1200" u="none" strike="noStrike" cap="none" baseline="30000" dirty="0">
                          <a:solidFill>
                            <a:schemeClr val="dk1"/>
                          </a:solidFill>
                          <a:latin typeface="Poppins" pitchFamily="2" charset="77"/>
                          <a:cs typeface="Poppins" pitchFamily="2" charset="77"/>
                        </a:rPr>
                        <a:t>1</a:t>
                      </a:r>
                      <a:r>
                        <a:rPr lang="en-US" sz="1200" u="none" strike="noStrike" cap="none" dirty="0">
                          <a:solidFill>
                            <a:schemeClr val="dk1"/>
                          </a:solidFill>
                          <a:latin typeface="Poppins" pitchFamily="2" charset="77"/>
                          <a:cs typeface="Poppins" pitchFamily="2" charset="77"/>
                        </a:rPr>
                        <a:t>?</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37777">
                <a:tc>
                  <a:txBody>
                    <a:bodyPr/>
                    <a:lstStyle/>
                    <a:p>
                      <a:pPr marL="0" marR="0" lvl="0" indent="0" algn="l" rtl="0">
                        <a:lnSpc>
                          <a:spcPct val="100000"/>
                        </a:lnSpc>
                        <a:spcBef>
                          <a:spcPts val="0"/>
                        </a:spcBef>
                        <a:spcAft>
                          <a:spcPts val="0"/>
                        </a:spcAft>
                        <a:buClr>
                          <a:schemeClr val="dk1"/>
                        </a:buClr>
                        <a:buSzPts val="1400"/>
                        <a:buFont typeface="Calibri"/>
                        <a:buNone/>
                      </a:pPr>
                      <a:r>
                        <a:rPr lang="en-US" sz="1200" u="none" strike="noStrike" cap="none" dirty="0">
                          <a:solidFill>
                            <a:schemeClr val="dk1"/>
                          </a:solidFill>
                          <a:latin typeface="Poppins" pitchFamily="2" charset="77"/>
                          <a:cs typeface="Poppins" pitchFamily="2" charset="77"/>
                        </a:rPr>
                        <a:t>What is our organization already doing/planning to do to combat human-caused climate change?</a:t>
                      </a:r>
                      <a:endParaRPr sz="1200" u="none" strike="noStrike" cap="none" dirty="0">
                        <a:latin typeface="Poppins" pitchFamily="2" charset="77"/>
                        <a:cs typeface="Poppins" pitchFamily="2" charset="77"/>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Poppins" pitchFamily="2" charset="77"/>
                        <a:cs typeface="Poppins" pitchFamily="2" charset="77"/>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7777">
                <a:tc>
                  <a:txBody>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Poppins" pitchFamily="2" charset="77"/>
                          <a:ea typeface="+mn-ea"/>
                          <a:cs typeface="Poppins" pitchFamily="2" charset="77"/>
                          <a:sym typeface="Arial"/>
                        </a:rPr>
                        <a:t>What else would you like to see our organization do to combat human-caused climate change? </a:t>
                      </a:r>
                      <a:endParaRPr sz="12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oppins" pitchFamily="2" charset="77"/>
                        <a:ea typeface="+mn-ea"/>
                        <a:cs typeface="Poppins" pitchFamily="2" charset="77"/>
                        <a:sym typeface="Arial"/>
                      </a:endParaRPr>
                    </a:p>
                  </a:txBody>
                  <a:tcPr marL="91450" marR="91450" marT="45725" marB="45725">
                    <a:lnL w="6350" cap="flat" cmpd="sng" algn="ctr">
                      <a:solidFill>
                        <a:schemeClr val="bg1"/>
                      </a:solid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53835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latin typeface="Poppins" pitchFamily="2" charset="77"/>
            <a:cs typeface="Poppins" pitchFamily="2" charset="77"/>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4224</Words>
  <Application>Microsoft Macintosh PowerPoint</Application>
  <PresentationFormat>Widescreen</PresentationFormat>
  <Paragraphs>542</Paragraphs>
  <Slides>34</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Arial</vt:lpstr>
      <vt:lpstr>Poppins</vt:lpstr>
      <vt:lpstr>Office Theme</vt:lpstr>
      <vt:lpstr>PowerPoint Presentation</vt:lpstr>
      <vt:lpstr>Welcome</vt:lpstr>
      <vt:lpstr>Overview of the Template</vt:lpstr>
      <vt:lpstr>Understand your motivations and your organization's starting point</vt:lpstr>
      <vt:lpstr>Exercise 1: Self-reflection</vt:lpstr>
      <vt:lpstr>Climate change motivators</vt:lpstr>
      <vt:lpstr>Exercise 2: Talk to colleagues</vt:lpstr>
      <vt:lpstr>Baseline interview notes</vt:lpstr>
      <vt:lpstr>Baseline interview notes</vt:lpstr>
      <vt:lpstr>Baseline interview notes</vt:lpstr>
      <vt:lpstr>Exercise 3: Identify current attitude(s) to climate change within your organization</vt:lpstr>
      <vt:lpstr>Organizational attitude to climate change</vt:lpstr>
      <vt:lpstr>Select an issue that you want to work on</vt:lpstr>
      <vt:lpstr>Exercise 4: Track prioritization</vt:lpstr>
      <vt:lpstr>Prioritization matrix</vt:lpstr>
      <vt:lpstr>Exercise 5: Identify an issue to focus on</vt:lpstr>
      <vt:lpstr>My climate boot camp focus</vt:lpstr>
      <vt:lpstr>Exercise 6 (optional): Identify major implications for your industry</vt:lpstr>
      <vt:lpstr>Industry-wide implications</vt:lpstr>
      <vt:lpstr>Assess your organization’s strengths, weaknesses, opportunities and threats </vt:lpstr>
      <vt:lpstr>Exercise 7: Complete the climate SWOT analysis</vt:lpstr>
      <vt:lpstr>Climate SWOT analysis</vt:lpstr>
      <vt:lpstr>Identify your stakeholders and allies </vt:lpstr>
      <vt:lpstr>Exercise 8: Identify key stakeholders</vt:lpstr>
      <vt:lpstr>Stakeholder analysis</vt:lpstr>
      <vt:lpstr>Exercise 9: Identify arguments/networks that will influence your key stakeholders</vt:lpstr>
      <vt:lpstr>Stakeholder communication &amp; networks</vt:lpstr>
      <vt:lpstr>Set a SMART goal and make your plan</vt:lpstr>
      <vt:lpstr>Exercise 10: Envision success</vt:lpstr>
      <vt:lpstr>Visioning exercise – Imagine success</vt:lpstr>
      <vt:lpstr>Exercise 11: Set a SMART goal and a prioritized plan</vt:lpstr>
      <vt:lpstr>My personal action plan</vt:lpstr>
      <vt:lpstr>Exercise 12: Make a fast start</vt:lpstr>
      <vt:lpstr>My fast start actions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Boot Camp Personal Action Plan</dc:title>
  <dc:subject/>
  <dc:creator>Harvard Alumni Climate and Environment</dc:creator>
  <cp:keywords/>
  <dc:description/>
  <cp:lastModifiedBy>David Raper</cp:lastModifiedBy>
  <cp:revision>61</cp:revision>
  <cp:lastPrinted>2021-09-27T12:36:06Z</cp:lastPrinted>
  <dcterms:created xsi:type="dcterms:W3CDTF">2021-08-23T21:45:00Z</dcterms:created>
  <dcterms:modified xsi:type="dcterms:W3CDTF">2021-10-16T13:36:03Z</dcterms:modified>
  <cp:category/>
</cp:coreProperties>
</file>