
<file path=[Content_Types].xml><?xml version="1.0" encoding="utf-8"?>
<Types xmlns="http://schemas.openxmlformats.org/package/2006/content-types">
  <Default Extension="emf" ContentType="image/x-emf"/>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308" r:id="rId2"/>
    <p:sldId id="259" r:id="rId3"/>
    <p:sldId id="260" r:id="rId4"/>
    <p:sldId id="261" r:id="rId5"/>
    <p:sldId id="262" r:id="rId6"/>
    <p:sldId id="263" r:id="rId7"/>
    <p:sldId id="309" r:id="rId8"/>
    <p:sldId id="310"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eo2eMKmKB3MHLT7W76c/4NlF4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anor powers" initials="" lastIdx="1" clrIdx="0"/>
  <p:cmAuthor id="1" name="Mark Dambro" initials="" lastIdx="2" clrIdx="1"/>
  <p:cmAuthor id="2" name="Dennis Ferry" initials="DF" lastIdx="3" clrIdx="2">
    <p:extLst>
      <p:ext uri="{19B8F6BF-5375-455C-9EA6-DF929625EA0E}">
        <p15:presenceInfo xmlns:p15="http://schemas.microsoft.com/office/powerpoint/2012/main" userId="39a231c660f8c3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B1D5"/>
    <a:srgbClr val="105392"/>
    <a:srgbClr val="00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A0A20-D410-43FA-B043-CCE2FC0E9C4C}">
  <a:tblStyle styleId="{046A0A20-D410-43FA-B043-CCE2FC0E9C4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5E71147-1C37-442D-B151-D323DD49C95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625939-D168-4905-A7B1-559497D951C3}"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5B45BBB-D23D-4A98-B829-B955A5FFCE52}"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1406"/>
  </p:normalViewPr>
  <p:slideViewPr>
    <p:cSldViewPr snapToGrid="0" snapToObjects="1">
      <p:cViewPr varScale="1">
        <p:scale>
          <a:sx n="100" d="100"/>
          <a:sy n="100"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cf6637f3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cf6637f3f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ecf6637f3f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cf6637f3f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cf6637f3f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ecf6637f3f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cf6637f3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cf6637f3f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ecf6637f3f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837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071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cf6637f3f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cf6637f3f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ecf6637f3f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1400">
                <a:solidFill>
                  <a:srgbClr val="888888"/>
                </a:solidFill>
                <a:latin typeface="Poppins" pitchFamily="2" charset="77"/>
                <a:cs typeface="Poppins" pitchFamily="2" charset="77"/>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1400">
                <a:latin typeface="Poppins" pitchFamily="2" charset="77"/>
                <a:cs typeface="Poppins" pitchFamily="2" charset="77"/>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400">
                <a:latin typeface="Poppins" pitchFamily="2" charset="77"/>
                <a:cs typeface="Poppins" pitchFamily="2" charset="77"/>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400">
                <a:latin typeface="Poppins" pitchFamily="2" charset="77"/>
                <a:cs typeface="Poppins" pitchFamily="2" charset="77"/>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erm.com/insights/the-journey-to-a-sustainable-business-navigating-the-road-ahea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5h6ynoq8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rm.com/insights/the-journey-to-a-sustainable-business-navigating-the-road-ahea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05B37-8C7D-0C47-9689-B6CF212196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4" name="Picture 3">
            <a:extLst>
              <a:ext uri="{FF2B5EF4-FFF2-40B4-BE49-F238E27FC236}">
                <a16:creationId xmlns:a16="http://schemas.microsoft.com/office/drawing/2014/main" id="{742D83C4-8A48-F648-ADE0-CC4E89369E1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7768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648016" y="365125"/>
            <a:ext cx="11071744"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Organizational attitude to climate </a:t>
            </a:r>
            <a:r>
              <a:rPr lang="en-US" dirty="0"/>
              <a:t>c</a:t>
            </a:r>
            <a:r>
              <a:rPr lang="en-US" sz="4000" dirty="0">
                <a:latin typeface="Poppins" pitchFamily="2" charset="77"/>
                <a:cs typeface="Poppins" pitchFamily="2" charset="77"/>
              </a:rPr>
              <a:t>hange</a:t>
            </a:r>
            <a:endParaRPr sz="4000" dirty="0">
              <a:latin typeface="Poppins" pitchFamily="2" charset="77"/>
              <a:cs typeface="Poppins" pitchFamily="2" charset="77"/>
            </a:endParaRPr>
          </a:p>
        </p:txBody>
      </p:sp>
      <p:graphicFrame>
        <p:nvGraphicFramePr>
          <p:cNvPr id="184" name="Google Shape;184;p7"/>
          <p:cNvGraphicFramePr/>
          <p:nvPr>
            <p:extLst>
              <p:ext uri="{D42A27DB-BD31-4B8C-83A1-F6EECF244321}">
                <p14:modId xmlns:p14="http://schemas.microsoft.com/office/powerpoint/2010/main" val="2100595539"/>
              </p:ext>
            </p:extLst>
          </p:nvPr>
        </p:nvGraphicFramePr>
        <p:xfrm>
          <a:off x="655318" y="1273371"/>
          <a:ext cx="10977257" cy="5242620"/>
        </p:xfrm>
        <a:graphic>
          <a:graphicData uri="http://schemas.openxmlformats.org/drawingml/2006/table">
            <a:tbl>
              <a:tblPr firstRow="1" bandRow="1">
                <a:tableStyleId>{C083E6E3-FA7D-4D7B-A595-EF9225AFEA82}</a:tableStyleId>
              </a:tblPr>
              <a:tblGrid>
                <a:gridCol w="1761354">
                  <a:extLst>
                    <a:ext uri="{9D8B030D-6E8A-4147-A177-3AD203B41FA5}">
                      <a16:colId xmlns:a16="http://schemas.microsoft.com/office/drawing/2014/main" val="20000"/>
                    </a:ext>
                  </a:extLst>
                </a:gridCol>
                <a:gridCol w="7409087">
                  <a:extLst>
                    <a:ext uri="{9D8B030D-6E8A-4147-A177-3AD203B41FA5}">
                      <a16:colId xmlns:a16="http://schemas.microsoft.com/office/drawing/2014/main" val="20001"/>
                    </a:ext>
                  </a:extLst>
                </a:gridCol>
                <a:gridCol w="1806816">
                  <a:extLst>
                    <a:ext uri="{9D8B030D-6E8A-4147-A177-3AD203B41FA5}">
                      <a16:colId xmlns:a16="http://schemas.microsoft.com/office/drawing/2014/main" val="20002"/>
                    </a:ext>
                  </a:extLst>
                </a:gridCol>
              </a:tblGrid>
              <a:tr h="491197">
                <a:tc>
                  <a:txBody>
                    <a:bodyPr/>
                    <a:lstStyle/>
                    <a:p>
                      <a:pPr marL="0" marR="0" lvl="0" indent="0" algn="l" rtl="0">
                        <a:lnSpc>
                          <a:spcPct val="100000"/>
                        </a:lnSpc>
                        <a:spcBef>
                          <a:spcPts val="0"/>
                        </a:spcBef>
                        <a:spcAft>
                          <a:spcPts val="0"/>
                        </a:spcAft>
                        <a:buClr>
                          <a:srgbClr val="000000"/>
                        </a:buClr>
                        <a:buSzPts val="1400"/>
                        <a:buFont typeface="Arial"/>
                        <a:buNone/>
                      </a:pPr>
                      <a:r>
                        <a:rPr lang="en-US" b="1" u="none" strike="noStrike" cap="none" dirty="0">
                          <a:solidFill>
                            <a:schemeClr val="tx1"/>
                          </a:solidFill>
                          <a:latin typeface="Poppins" pitchFamily="2" charset="77"/>
                          <a:cs typeface="Poppins" pitchFamily="2" charset="77"/>
                          <a:sym typeface="Calibri"/>
                        </a:rPr>
                        <a:t>Attitudes to </a:t>
                      </a:r>
                      <a:r>
                        <a:rPr lang="en-US" dirty="0">
                          <a:solidFill>
                            <a:schemeClr val="tx1"/>
                          </a:solidFill>
                          <a:latin typeface="Poppins" pitchFamily="2" charset="77"/>
                          <a:cs typeface="Poppins" pitchFamily="2" charset="77"/>
                        </a:rPr>
                        <a:t>Climate Change</a:t>
                      </a:r>
                      <a:endParaRPr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b="1" u="none" strike="noStrike" cap="none" dirty="0">
                          <a:solidFill>
                            <a:schemeClr val="tx1"/>
                          </a:solidFill>
                          <a:latin typeface="Poppins" pitchFamily="2" charset="77"/>
                          <a:cs typeface="Poppins" pitchFamily="2" charset="77"/>
                          <a:sym typeface="Calibri"/>
                        </a:rPr>
                        <a:t>How organizations within each category think/act regarding sustainability</a:t>
                      </a:r>
                      <a:endParaRPr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b="1" u="none" strike="noStrike" cap="none" dirty="0">
                          <a:solidFill>
                            <a:schemeClr val="tx1"/>
                          </a:solidFill>
                          <a:latin typeface="Poppins" pitchFamily="2" charset="77"/>
                          <a:cs typeface="Poppins" pitchFamily="2" charset="77"/>
                          <a:sym typeface="Calibri"/>
                        </a:rPr>
                        <a:t>Select for your organization</a:t>
                      </a:r>
                      <a:endParaRPr u="none" strike="noStrike" cap="none" dirty="0">
                        <a:solidFill>
                          <a:schemeClr val="tx1"/>
                        </a:solidFill>
                        <a:latin typeface="Poppins" pitchFamily="2" charset="77"/>
                        <a:cs typeface="Poppins" pitchFamily="2" charset="77"/>
                      </a:endParaRPr>
                    </a:p>
                  </a:txBody>
                  <a:tcPr marL="68575" marR="68575"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extLst>
                  <a:ext uri="{0D108BD9-81ED-4DB2-BD59-A6C34878D82A}">
                    <a16:rowId xmlns:a16="http://schemas.microsoft.com/office/drawing/2014/main" val="10000"/>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dirty="0">
                          <a:solidFill>
                            <a:srgbClr val="000000"/>
                          </a:solidFill>
                          <a:latin typeface="Poppins" pitchFamily="2" charset="77"/>
                          <a:cs typeface="Poppins" pitchFamily="2" charset="77"/>
                          <a:sym typeface="Calibri"/>
                        </a:rPr>
                        <a:t>Compliance</a:t>
                      </a:r>
                      <a:r>
                        <a:rPr lang="en-US" sz="1200" dirty="0">
                          <a:solidFill>
                            <a:srgbClr val="000000"/>
                          </a:solidFill>
                          <a:latin typeface="Poppins" pitchFamily="2" charset="77"/>
                          <a:cs typeface="Poppins" pitchFamily="2" charset="77"/>
                        </a:rPr>
                        <a:t>-d</a:t>
                      </a:r>
                      <a:r>
                        <a:rPr lang="en-US" sz="1200" b="0" u="none" strike="noStrike" cap="none" dirty="0">
                          <a:solidFill>
                            <a:srgbClr val="000000"/>
                          </a:solidFill>
                          <a:latin typeface="Poppins" pitchFamily="2" charset="77"/>
                          <a:cs typeface="Poppins" pitchFamily="2" charset="77"/>
                          <a:sym typeface="Calibri"/>
                        </a:rPr>
                        <a:t>riven</a:t>
                      </a:r>
                      <a:endParaRPr sz="1200" u="none" strike="noStrike" cap="none" dirty="0">
                        <a:latin typeface="Poppins" pitchFamily="2" charset="77"/>
                        <a:ea typeface="Calibri"/>
                        <a:cs typeface="Poppins" pitchFamily="2" charset="77"/>
                        <a:sym typeface="Calibri"/>
                      </a:endParaRPr>
                    </a:p>
                  </a:txBody>
                  <a:tcPr marL="68575" marR="68575"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Poppins" pitchFamily="2" charset="77"/>
                          <a:cs typeface="Poppins" pitchFamily="2" charset="77"/>
                        </a:rPr>
                        <a:t>F</a:t>
                      </a:r>
                      <a:r>
                        <a:rPr lang="en-US" sz="1200" b="0" u="none" strike="noStrike" cap="none" dirty="0">
                          <a:solidFill>
                            <a:srgbClr val="000000"/>
                          </a:solidFill>
                          <a:latin typeface="Poppins" pitchFamily="2" charset="77"/>
                          <a:cs typeface="Poppins" pitchFamily="2" charset="77"/>
                          <a:sym typeface="Calibri"/>
                        </a:rPr>
                        <a:t>ocus is on compliance/managing regulatory risks and meeting reporting requirements.</a:t>
                      </a:r>
                      <a:endParaRPr sz="1200" u="none" strike="noStrike" cap="none" dirty="0">
                        <a:latin typeface="Poppins" pitchFamily="2" charset="77"/>
                        <a:cs typeface="Poppins" pitchFamily="2" charset="77"/>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rgbClr val="000000"/>
                          </a:solidFill>
                          <a:latin typeface="Poppins" pitchFamily="2" charset="77"/>
                          <a:cs typeface="Poppins" pitchFamily="2" charset="77"/>
                          <a:sym typeface="Calibri"/>
                        </a:rPr>
                        <a:t>Internal leadership typically from Environmental, Health and Safety professionals.</a:t>
                      </a:r>
                      <a:endParaRPr sz="1200" b="0" u="none" strike="noStrike" cap="none" dirty="0">
                        <a:solidFill>
                          <a:srgbClr val="000000"/>
                        </a:solidFill>
                        <a:latin typeface="Poppins" pitchFamily="2" charset="77"/>
                        <a:cs typeface="Poppins" pitchFamily="2" charset="77"/>
                        <a:sym typeface="Calibri"/>
                      </a:endParaRPr>
                    </a:p>
                    <a:p>
                      <a:pPr marL="457200" marR="0" lvl="0" indent="0" algn="l" rtl="0">
                        <a:lnSpc>
                          <a:spcPct val="100000"/>
                        </a:lnSpc>
                        <a:spcBef>
                          <a:spcPts val="0"/>
                        </a:spcBef>
                        <a:spcAft>
                          <a:spcPts val="0"/>
                        </a:spcAft>
                        <a:buNone/>
                      </a:pPr>
                      <a:endParaRPr sz="1200" dirty="0">
                        <a:solidFill>
                          <a:srgbClr val="000000"/>
                        </a:solidFill>
                        <a:latin typeface="Poppins" pitchFamily="2" charset="77"/>
                        <a:cs typeface="Poppins" pitchFamily="2" charset="77"/>
                      </a:endParaRPr>
                    </a:p>
                  </a:txBody>
                  <a:tcPr marL="68575" marR="68575" marT="45725" marB="457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a:solidFill>
                          <a:srgbClr val="000000"/>
                        </a:solidFill>
                        <a:latin typeface="Poppins" pitchFamily="2" charset="77"/>
                        <a:ea typeface="Calibri"/>
                        <a:cs typeface="Poppins" pitchFamily="2" charset="77"/>
                        <a:sym typeface="Calibri"/>
                      </a:endParaRPr>
                    </a:p>
                  </a:txBody>
                  <a:tcPr marL="68575" marR="68575"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a:solidFill>
                            <a:srgbClr val="000000"/>
                          </a:solidFill>
                          <a:latin typeface="Poppins" pitchFamily="2" charset="77"/>
                          <a:cs typeface="Poppins" pitchFamily="2" charset="77"/>
                          <a:sym typeface="Calibri"/>
                        </a:rPr>
                        <a:t>Stakeholder</a:t>
                      </a:r>
                      <a:r>
                        <a:rPr lang="en-US" sz="1200">
                          <a:latin typeface="Poppins" pitchFamily="2" charset="77"/>
                          <a:cs typeface="Poppins" pitchFamily="2" charset="77"/>
                        </a:rPr>
                        <a:t>-d</a:t>
                      </a:r>
                      <a:r>
                        <a:rPr lang="en-US" sz="1200" b="0" u="none" strike="noStrike" cap="none">
                          <a:solidFill>
                            <a:srgbClr val="000000"/>
                          </a:solidFill>
                          <a:latin typeface="Poppins" pitchFamily="2" charset="77"/>
                          <a:cs typeface="Poppins" pitchFamily="2" charset="77"/>
                          <a:sym typeface="Calibri"/>
                        </a:rPr>
                        <a:t>riven</a:t>
                      </a:r>
                      <a:endParaRPr sz="1200" u="none" strike="noStrike" cap="none">
                        <a:latin typeface="Poppins" pitchFamily="2" charset="77"/>
                        <a:ea typeface="Calibri"/>
                        <a:cs typeface="Poppins" pitchFamily="2" charset="77"/>
                        <a:sym typeface="Calibri"/>
                      </a:endParaRPr>
                    </a:p>
                  </a:txBody>
                  <a:tcPr marL="68575" marR="68575"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Poppins" pitchFamily="2" charset="77"/>
                          <a:cs typeface="Poppins" pitchFamily="2" charset="77"/>
                        </a:rPr>
                        <a:t>F</a:t>
                      </a:r>
                      <a:r>
                        <a:rPr lang="en-US" sz="1200" b="0" u="none" strike="noStrike" cap="none" dirty="0">
                          <a:solidFill>
                            <a:srgbClr val="000000"/>
                          </a:solidFill>
                          <a:latin typeface="Poppins" pitchFamily="2" charset="77"/>
                          <a:cs typeface="Poppins" pitchFamily="2" charset="77"/>
                          <a:sym typeface="Calibri"/>
                        </a:rPr>
                        <a:t>ocus is on avoiding/responding to external pressure (e.g., investors, customers, media).</a:t>
                      </a:r>
                      <a:endParaRPr sz="1200" u="none" strike="noStrike" cap="none" dirty="0">
                        <a:latin typeface="Poppins" pitchFamily="2" charset="77"/>
                        <a:cs typeface="Poppins" pitchFamily="2" charset="77"/>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rgbClr val="000000"/>
                          </a:solidFill>
                          <a:latin typeface="Poppins" pitchFamily="2" charset="77"/>
                          <a:cs typeface="Poppins" pitchFamily="2" charset="77"/>
                          <a:sym typeface="Calibri"/>
                        </a:rPr>
                        <a:t>Internal leadership often comes from </a:t>
                      </a:r>
                      <a:r>
                        <a:rPr lang="en-US" sz="1200" dirty="0">
                          <a:solidFill>
                            <a:srgbClr val="000000"/>
                          </a:solidFill>
                          <a:latin typeface="Poppins" pitchFamily="2" charset="77"/>
                          <a:cs typeface="Poppins" pitchFamily="2" charset="77"/>
                        </a:rPr>
                        <a:t>M</a:t>
                      </a:r>
                      <a:r>
                        <a:rPr lang="en-US" sz="1200" b="0" u="none" strike="noStrike" cap="none" dirty="0">
                          <a:solidFill>
                            <a:srgbClr val="000000"/>
                          </a:solidFill>
                          <a:latin typeface="Poppins" pitchFamily="2" charset="77"/>
                          <a:cs typeface="Poppins" pitchFamily="2" charset="77"/>
                          <a:sym typeface="Calibri"/>
                        </a:rPr>
                        <a:t>arketing and </a:t>
                      </a:r>
                      <a:r>
                        <a:rPr lang="en-US" sz="1200" dirty="0">
                          <a:solidFill>
                            <a:srgbClr val="000000"/>
                          </a:solidFill>
                          <a:latin typeface="Poppins" pitchFamily="2" charset="77"/>
                          <a:cs typeface="Poppins" pitchFamily="2" charset="77"/>
                        </a:rPr>
                        <a:t>C</a:t>
                      </a:r>
                      <a:r>
                        <a:rPr lang="en-US" sz="1200" b="0" u="none" strike="noStrike" cap="none" dirty="0">
                          <a:solidFill>
                            <a:srgbClr val="000000"/>
                          </a:solidFill>
                          <a:latin typeface="Poppins" pitchFamily="2" charset="77"/>
                          <a:cs typeface="Poppins" pitchFamily="2" charset="77"/>
                          <a:sym typeface="Calibri"/>
                        </a:rPr>
                        <a:t>ommunications.</a:t>
                      </a:r>
                      <a:endParaRPr sz="1200" b="0" u="none" strike="noStrike" cap="none" dirty="0">
                        <a:solidFill>
                          <a:srgbClr val="000000"/>
                        </a:solidFill>
                        <a:latin typeface="Poppins" pitchFamily="2" charset="77"/>
                        <a:cs typeface="Poppins" pitchFamily="2" charset="77"/>
                        <a:sym typeface="Calibri"/>
                      </a:endParaRPr>
                    </a:p>
                    <a:p>
                      <a:pPr marL="457200" marR="0" lvl="0" indent="0" algn="l" rtl="0">
                        <a:lnSpc>
                          <a:spcPct val="100000"/>
                        </a:lnSpc>
                        <a:spcBef>
                          <a:spcPts val="0"/>
                        </a:spcBef>
                        <a:spcAft>
                          <a:spcPts val="0"/>
                        </a:spcAft>
                        <a:buNone/>
                      </a:pPr>
                      <a:endParaRPr sz="1200" dirty="0">
                        <a:solidFill>
                          <a:srgbClr val="000000"/>
                        </a:solidFill>
                        <a:latin typeface="Poppins" pitchFamily="2" charset="77"/>
                        <a:cs typeface="Poppins" pitchFamily="2" charset="77"/>
                      </a:endParaRPr>
                    </a:p>
                  </a:txBody>
                  <a:tcPr marL="68575" marR="68575" marT="45725" marB="457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rgbClr val="000000"/>
                        </a:solidFill>
                        <a:latin typeface="Poppins" pitchFamily="2" charset="77"/>
                        <a:ea typeface="Calibri"/>
                        <a:cs typeface="Poppins" pitchFamily="2" charset="77"/>
                        <a:sym typeface="Calibri"/>
                      </a:endParaRPr>
                    </a:p>
                  </a:txBody>
                  <a:tcPr marL="68575" marR="68575"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a:solidFill>
                            <a:srgbClr val="000000"/>
                          </a:solidFill>
                          <a:latin typeface="Poppins" pitchFamily="2" charset="77"/>
                          <a:cs typeface="Poppins" pitchFamily="2" charset="77"/>
                          <a:sym typeface="Calibri"/>
                        </a:rPr>
                        <a:t>Risk</a:t>
                      </a:r>
                      <a:r>
                        <a:rPr lang="en-US" sz="1200">
                          <a:latin typeface="Poppins" pitchFamily="2" charset="77"/>
                          <a:cs typeface="Poppins" pitchFamily="2" charset="77"/>
                        </a:rPr>
                        <a:t>-d</a:t>
                      </a:r>
                      <a:r>
                        <a:rPr lang="en-US" sz="1200" b="0" u="none" strike="noStrike" cap="none">
                          <a:solidFill>
                            <a:srgbClr val="000000"/>
                          </a:solidFill>
                          <a:latin typeface="Poppins" pitchFamily="2" charset="77"/>
                          <a:cs typeface="Poppins" pitchFamily="2" charset="77"/>
                          <a:sym typeface="Calibri"/>
                        </a:rPr>
                        <a:t>riven</a:t>
                      </a:r>
                      <a:endParaRPr sz="1200" u="none" strike="noStrike" cap="none">
                        <a:latin typeface="Poppins" pitchFamily="2" charset="77"/>
                        <a:ea typeface="Calibri"/>
                        <a:cs typeface="Poppins" pitchFamily="2" charset="77"/>
                        <a:sym typeface="Calibri"/>
                      </a:endParaRPr>
                    </a:p>
                  </a:txBody>
                  <a:tcPr marL="68575" marR="68575"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Poppins" pitchFamily="2" charset="77"/>
                          <a:cs typeface="Poppins" pitchFamily="2" charset="77"/>
                        </a:rPr>
                        <a:t>Focus is </a:t>
                      </a:r>
                      <a:r>
                        <a:rPr lang="en-US" sz="1200" b="0" u="none" strike="noStrike" cap="none" dirty="0">
                          <a:solidFill>
                            <a:srgbClr val="000000"/>
                          </a:solidFill>
                          <a:latin typeface="Poppins" pitchFamily="2" charset="77"/>
                          <a:cs typeface="Poppins" pitchFamily="2" charset="77"/>
                          <a:sym typeface="Calibri"/>
                        </a:rPr>
                        <a:t>on reducing climate/</a:t>
                      </a:r>
                      <a:r>
                        <a:rPr lang="en-US" sz="1200" dirty="0">
                          <a:solidFill>
                            <a:srgbClr val="000000"/>
                          </a:solidFill>
                          <a:latin typeface="Poppins" pitchFamily="2" charset="77"/>
                          <a:cs typeface="Poppins" pitchFamily="2" charset="77"/>
                        </a:rPr>
                        <a:t>sustainability</a:t>
                      </a:r>
                      <a:r>
                        <a:rPr lang="en-US" sz="1200" b="0" u="none" strike="noStrike" cap="none" dirty="0">
                          <a:solidFill>
                            <a:srgbClr val="000000"/>
                          </a:solidFill>
                          <a:latin typeface="Poppins" pitchFamily="2" charset="77"/>
                          <a:cs typeface="Poppins" pitchFamily="2" charset="77"/>
                          <a:sym typeface="Calibri"/>
                        </a:rPr>
                        <a:t> risks on existing operations.  </a:t>
                      </a:r>
                      <a:endParaRPr sz="1200" b="0" u="none" strike="noStrike" cap="none" dirty="0">
                        <a:solidFill>
                          <a:srgbClr val="000000"/>
                        </a:solidFill>
                        <a:latin typeface="Poppins" pitchFamily="2" charset="77"/>
                        <a:cs typeface="Poppins" pitchFamily="2" charset="77"/>
                        <a:sym typeface="Calibri"/>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rgbClr val="000000"/>
                          </a:solidFill>
                          <a:latin typeface="Poppins" pitchFamily="2" charset="77"/>
                          <a:cs typeface="Poppins" pitchFamily="2" charset="77"/>
                          <a:sym typeface="Calibri"/>
                        </a:rPr>
                        <a:t>Finance and investor relations are often fully involved or leading the agenda.</a:t>
                      </a:r>
                      <a:endParaRPr sz="1200" b="0" u="none" strike="noStrike" cap="none" dirty="0">
                        <a:solidFill>
                          <a:srgbClr val="000000"/>
                        </a:solidFill>
                        <a:latin typeface="Poppins" pitchFamily="2" charset="77"/>
                        <a:cs typeface="Poppins" pitchFamily="2" charset="77"/>
                        <a:sym typeface="Calibri"/>
                      </a:endParaRPr>
                    </a:p>
                    <a:p>
                      <a:pPr marL="0" marR="0" lvl="0" indent="0" algn="l" rtl="0">
                        <a:lnSpc>
                          <a:spcPct val="100000"/>
                        </a:lnSpc>
                        <a:spcBef>
                          <a:spcPts val="0"/>
                        </a:spcBef>
                        <a:spcAft>
                          <a:spcPts val="0"/>
                        </a:spcAft>
                        <a:buNone/>
                      </a:pPr>
                      <a:endParaRPr sz="1200" dirty="0">
                        <a:solidFill>
                          <a:srgbClr val="000000"/>
                        </a:solidFill>
                        <a:latin typeface="Poppins" pitchFamily="2" charset="77"/>
                        <a:cs typeface="Poppins" pitchFamily="2" charset="77"/>
                      </a:endParaRPr>
                    </a:p>
                  </a:txBody>
                  <a:tcPr marL="68575" marR="68575" marT="45725" marB="457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rgbClr val="000000"/>
                        </a:solidFill>
                        <a:latin typeface="Poppins" pitchFamily="2" charset="77"/>
                        <a:ea typeface="Calibri"/>
                        <a:cs typeface="Poppins" pitchFamily="2" charset="77"/>
                        <a:sym typeface="Calibri"/>
                      </a:endParaRPr>
                    </a:p>
                  </a:txBody>
                  <a:tcPr marL="68575" marR="68575"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a:solidFill>
                            <a:srgbClr val="000000"/>
                          </a:solidFill>
                          <a:latin typeface="Poppins" pitchFamily="2" charset="77"/>
                          <a:cs typeface="Poppins" pitchFamily="2" charset="77"/>
                          <a:sym typeface="Calibri"/>
                        </a:rPr>
                        <a:t>Growth</a:t>
                      </a:r>
                      <a:r>
                        <a:rPr lang="en-US" sz="1200">
                          <a:latin typeface="Poppins" pitchFamily="2" charset="77"/>
                          <a:cs typeface="Poppins" pitchFamily="2" charset="77"/>
                        </a:rPr>
                        <a:t>-d</a:t>
                      </a:r>
                      <a:r>
                        <a:rPr lang="en-US" sz="1200" b="0" u="none" strike="noStrike" cap="none">
                          <a:solidFill>
                            <a:srgbClr val="000000"/>
                          </a:solidFill>
                          <a:latin typeface="Poppins" pitchFamily="2" charset="77"/>
                          <a:cs typeface="Poppins" pitchFamily="2" charset="77"/>
                          <a:sym typeface="Calibri"/>
                        </a:rPr>
                        <a:t>riven</a:t>
                      </a:r>
                      <a:endParaRPr sz="1200" u="none" strike="noStrike" cap="none">
                        <a:latin typeface="Poppins" pitchFamily="2" charset="77"/>
                        <a:ea typeface="Calibri"/>
                        <a:cs typeface="Poppins" pitchFamily="2" charset="77"/>
                        <a:sym typeface="Calibri"/>
                      </a:endParaRPr>
                    </a:p>
                  </a:txBody>
                  <a:tcPr marL="68575" marR="68575"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Poppins" pitchFamily="2" charset="77"/>
                          <a:cs typeface="Poppins" pitchFamily="2" charset="77"/>
                        </a:rPr>
                        <a:t>Focus is </a:t>
                      </a:r>
                      <a:r>
                        <a:rPr lang="en-US" sz="1200" b="0" u="none" strike="noStrike" cap="none" dirty="0">
                          <a:solidFill>
                            <a:srgbClr val="000000"/>
                          </a:solidFill>
                          <a:latin typeface="Poppins" pitchFamily="2" charset="77"/>
                          <a:cs typeface="Poppins" pitchFamily="2" charset="77"/>
                          <a:sym typeface="Calibri"/>
                        </a:rPr>
                        <a:t>on climate/sustainability as a growth driver, competitive differentiator or source of new markets.</a:t>
                      </a:r>
                      <a:endParaRPr sz="1200" b="0" u="none" strike="noStrike" cap="none" dirty="0">
                        <a:solidFill>
                          <a:srgbClr val="000000"/>
                        </a:solidFill>
                        <a:latin typeface="Poppins" pitchFamily="2" charset="77"/>
                        <a:cs typeface="Poppins" pitchFamily="2" charset="77"/>
                        <a:sym typeface="Calibri"/>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rgbClr val="000000"/>
                          </a:solidFill>
                          <a:latin typeface="Poppins" pitchFamily="2" charset="77"/>
                          <a:cs typeface="Poppins" pitchFamily="2" charset="77"/>
                          <a:sym typeface="Calibri"/>
                        </a:rPr>
                        <a:t>Internal leadership from CEO and/or C-Suite</a:t>
                      </a:r>
                      <a:r>
                        <a:rPr lang="en-US" sz="1200" dirty="0">
                          <a:solidFill>
                            <a:srgbClr val="000000"/>
                          </a:solidFill>
                          <a:latin typeface="Poppins" pitchFamily="2" charset="77"/>
                          <a:cs typeface="Poppins" pitchFamily="2" charset="77"/>
                        </a:rPr>
                        <a:t>.  </a:t>
                      </a:r>
                      <a:endParaRPr sz="1200" dirty="0">
                        <a:solidFill>
                          <a:srgbClr val="000000"/>
                        </a:solidFill>
                        <a:latin typeface="Poppins" pitchFamily="2" charset="77"/>
                        <a:cs typeface="Poppins" pitchFamily="2" charset="77"/>
                      </a:endParaRPr>
                    </a:p>
                  </a:txBody>
                  <a:tcPr marL="68575" marR="68575" marT="45725" marB="457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rgbClr val="000000"/>
                        </a:solidFill>
                        <a:latin typeface="Poppins" pitchFamily="2" charset="77"/>
                        <a:ea typeface="Calibri"/>
                        <a:cs typeface="Poppins" pitchFamily="2" charset="77"/>
                        <a:sym typeface="Calibri"/>
                      </a:endParaRPr>
                    </a:p>
                  </a:txBody>
                  <a:tcPr marL="68575" marR="68575"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dirty="0">
                          <a:solidFill>
                            <a:srgbClr val="000000"/>
                          </a:solidFill>
                          <a:latin typeface="Poppins" pitchFamily="2" charset="77"/>
                          <a:cs typeface="Poppins" pitchFamily="2" charset="77"/>
                          <a:sym typeface="Calibri"/>
                        </a:rPr>
                        <a:t>Vanguard</a:t>
                      </a:r>
                      <a:endParaRPr sz="1200" u="none" strike="noStrike" cap="none" dirty="0">
                        <a:latin typeface="Poppins" pitchFamily="2" charset="77"/>
                        <a:ea typeface="Calibri"/>
                        <a:cs typeface="Poppins" pitchFamily="2" charset="77"/>
                        <a:sym typeface="Calibri"/>
                      </a:endParaRPr>
                    </a:p>
                  </a:txBody>
                  <a:tcPr marL="68575" marR="68575"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rgbClr val="000000"/>
                          </a:solidFill>
                          <a:latin typeface="Poppins" pitchFamily="2" charset="77"/>
                          <a:cs typeface="Poppins" pitchFamily="2" charset="77"/>
                        </a:rPr>
                        <a:t>Focus is </a:t>
                      </a:r>
                      <a:r>
                        <a:rPr lang="en-US" sz="1200" b="0" u="none" strike="noStrike" cap="none" dirty="0">
                          <a:solidFill>
                            <a:srgbClr val="000000"/>
                          </a:solidFill>
                          <a:latin typeface="Poppins" pitchFamily="2" charset="77"/>
                          <a:cs typeface="Poppins" pitchFamily="2" charset="77"/>
                          <a:sym typeface="Calibri"/>
                        </a:rPr>
                        <a:t>on environmental or social impact as an intrinsic goal, not only as a pathway to business outcomes.</a:t>
                      </a:r>
                      <a:endParaRPr sz="1200" b="0" u="none" strike="noStrike" cap="none" dirty="0">
                        <a:solidFill>
                          <a:srgbClr val="000000"/>
                        </a:solidFill>
                        <a:latin typeface="Poppins" pitchFamily="2" charset="77"/>
                        <a:cs typeface="Poppins" pitchFamily="2" charset="77"/>
                        <a:sym typeface="Calibri"/>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rgbClr val="000000"/>
                          </a:solidFill>
                          <a:latin typeface="Poppins" pitchFamily="2" charset="77"/>
                          <a:cs typeface="Poppins" pitchFamily="2" charset="77"/>
                          <a:sym typeface="Calibri"/>
                        </a:rPr>
                        <a:t>Willing to prioritize environmental or social goals over commercial goals.</a:t>
                      </a:r>
                      <a:endParaRPr sz="1200" u="none" strike="noStrike" cap="none" dirty="0">
                        <a:latin typeface="Poppins" pitchFamily="2" charset="77"/>
                        <a:cs typeface="Poppins" pitchFamily="2" charset="77"/>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rgbClr val="000000"/>
                          </a:solidFill>
                          <a:latin typeface="Poppins" pitchFamily="2" charset="77"/>
                          <a:cs typeface="Poppins" pitchFamily="2" charset="77"/>
                          <a:sym typeface="Calibri"/>
                        </a:rPr>
                        <a:t>Internal leadership from CEO and C-Suite.</a:t>
                      </a:r>
                      <a:endParaRPr sz="1200" u="none" strike="noStrike" cap="none" dirty="0">
                        <a:latin typeface="Poppins" pitchFamily="2" charset="77"/>
                        <a:cs typeface="Poppins" pitchFamily="2" charset="77"/>
                      </a:endParaRPr>
                    </a:p>
                  </a:txBody>
                  <a:tcPr marL="68575" marR="68575" marT="45725" marB="457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rgbClr val="000000"/>
                        </a:solidFill>
                        <a:latin typeface="Poppins" pitchFamily="2" charset="77"/>
                        <a:ea typeface="Calibri"/>
                        <a:cs typeface="Poppins" pitchFamily="2" charset="77"/>
                        <a:sym typeface="Calibri"/>
                      </a:endParaRPr>
                    </a:p>
                  </a:txBody>
                  <a:tcPr marL="68575" marR="68575"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186" name="Google Shape;186;p7"/>
          <p:cNvSpPr txBox="1">
            <a:spLocks noGrp="1"/>
          </p:cNvSpPr>
          <p:nvPr>
            <p:ph type="sldNum" idx="12"/>
          </p:nvPr>
        </p:nvSpPr>
        <p:spPr>
          <a:xfrm>
            <a:off x="8610600" y="6265578"/>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dirty="0"/>
          </a:p>
        </p:txBody>
      </p:sp>
      <p:sp>
        <p:nvSpPr>
          <p:cNvPr id="6" name="Google Shape;114;gecf6637f3f_0_49">
            <a:extLst>
              <a:ext uri="{FF2B5EF4-FFF2-40B4-BE49-F238E27FC236}">
                <a16:creationId xmlns:a16="http://schemas.microsoft.com/office/drawing/2014/main" id="{8ACF5B2D-556D-514C-BC63-E57225EB9817}"/>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C089419B-8BA3-2A4C-AB44-6C65320D2343}"/>
              </a:ext>
            </a:extLst>
          </p:cNvPr>
          <p:cNvSpPr txBox="1"/>
          <p:nvPr/>
        </p:nvSpPr>
        <p:spPr>
          <a:xfrm>
            <a:off x="633150" y="6587449"/>
            <a:ext cx="8048998" cy="246221"/>
          </a:xfrm>
          <a:prstGeom prst="rect">
            <a:avLst/>
          </a:prstGeom>
          <a:noFill/>
        </p:spPr>
        <p:txBody>
          <a:bodyPr wrap="none" rtlCol="0">
            <a:spAutoFit/>
          </a:bodyPr>
          <a:lstStyle/>
          <a:p>
            <a:r>
              <a:rPr lang="en-US" sz="1000" dirty="0">
                <a:latin typeface="Poppins" pitchFamily="2" charset="77"/>
                <a:cs typeface="Poppins" pitchFamily="2" charset="77"/>
              </a:rPr>
              <a:t>Note: This framework has been adapted from ’The Journey to a Sustainable Business Whitepaper’ developed by ERM &lt;</a:t>
            </a:r>
            <a:r>
              <a:rPr lang="en-US" sz="1000" dirty="0">
                <a:latin typeface="Poppins" pitchFamily="2" charset="77"/>
                <a:cs typeface="Poppins" pitchFamily="2" charset="77"/>
                <a:hlinkClick r:id="rId3"/>
              </a:rPr>
              <a:t>link</a:t>
            </a:r>
            <a:r>
              <a:rPr lang="en-US" sz="1000" dirty="0">
                <a:latin typeface="Poppins" pitchFamily="2" charset="77"/>
                <a:cs typeface="Poppins" pitchFamily="2" charset="77"/>
              </a:rPr>
              <a:t>&gt;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5" name="Google Shape;135;gecf6637f3f_0_68"/>
          <p:cNvSpPr/>
          <p:nvPr/>
        </p:nvSpPr>
        <p:spPr>
          <a:xfrm>
            <a:off x="6250275" y="1870075"/>
            <a:ext cx="5103525" cy="4306750"/>
          </a:xfrm>
          <a:prstGeom prst="rect">
            <a:avLst/>
          </a:prstGeom>
          <a:solidFill>
            <a:srgbClr val="97B1D5">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lvl="0">
              <a:lnSpc>
                <a:spcPct val="125000"/>
              </a:lnSpc>
            </a:pPr>
            <a:r>
              <a:rPr lang="en-US" dirty="0">
                <a:latin typeface="Poppins" pitchFamily="2" charset="77"/>
                <a:cs typeface="Poppins" pitchFamily="2" charset="77"/>
              </a:rPr>
              <a:t>Here are some ADDITIONAL RESOURCES if you would like to go deeper:</a:t>
            </a:r>
          </a:p>
          <a:p>
            <a:pPr lvl="0">
              <a:lnSpc>
                <a:spcPct val="125000"/>
              </a:lnSpc>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Watch ‘How to transform apocalypse fatigue into action on global </a:t>
            </a:r>
            <a:r>
              <a:rPr lang="en-US">
                <a:latin typeface="Poppins" pitchFamily="2" charset="77"/>
                <a:cs typeface="Poppins" pitchFamily="2" charset="77"/>
              </a:rPr>
              <a:t>warming’ </a:t>
            </a:r>
            <a:r>
              <a:rPr lang="en-US">
                <a:latin typeface="Poppins" pitchFamily="2" charset="77"/>
                <a:cs typeface="Poppins" pitchFamily="2" charset="77"/>
                <a:hlinkClick r:id="rId3"/>
              </a:rPr>
              <a:t>https</a:t>
            </a:r>
            <a:r>
              <a:rPr lang="en-US" dirty="0">
                <a:latin typeface="Poppins" pitchFamily="2" charset="77"/>
                <a:cs typeface="Poppins" pitchFamily="2" charset="77"/>
                <a:hlinkClick r:id="rId3"/>
              </a:rPr>
              <a:t>://www.youtube.com/watch?v=F5h6ynoq8uM</a:t>
            </a:r>
            <a:endParaRPr lang="en-US" dirty="0">
              <a:latin typeface="Poppins" pitchFamily="2" charset="77"/>
              <a:cs typeface="Poppins" pitchFamily="2" charset="77"/>
            </a:endParaRPr>
          </a:p>
          <a:p>
            <a:pPr marL="139700" lvl="0">
              <a:lnSpc>
                <a:spcPct val="125000"/>
              </a:lnSpc>
              <a:buSzPts val="1400"/>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Read ‘The Journey to a Sustainable Business Whitepaper’  </a:t>
            </a:r>
            <a:r>
              <a:rPr lang="en-US" dirty="0">
                <a:latin typeface="Poppins" pitchFamily="2" charset="77"/>
                <a:cs typeface="Poppins" pitchFamily="2" charset="77"/>
                <a:hlinkClick r:id="rId4"/>
              </a:rPr>
              <a:t>https://www.erm.com/insights/the-journey-to-a-sustainable-business-navigating-the-road-ahead</a:t>
            </a:r>
            <a:endParaRPr lang="en-US" dirty="0">
              <a:latin typeface="Poppins" pitchFamily="2" charset="77"/>
              <a:cs typeface="Poppins" pitchFamily="2" charset="77"/>
            </a:endParaRPr>
          </a:p>
        </p:txBody>
      </p:sp>
      <p:sp>
        <p:nvSpPr>
          <p:cNvPr id="133" name="Google Shape;133;gecf6637f3f_0_68"/>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lnSpc>
                <a:spcPct val="125000"/>
              </a:lnSpc>
              <a:spcBef>
                <a:spcPts val="0"/>
              </a:spcBef>
              <a:spcAft>
                <a:spcPts val="0"/>
              </a:spcAft>
              <a:buNone/>
            </a:pPr>
            <a:r>
              <a:rPr lang="en-US" sz="1400" dirty="0">
                <a:latin typeface="Poppins" pitchFamily="2" charset="77"/>
                <a:cs typeface="Poppins" pitchFamily="2" charset="77"/>
              </a:rPr>
              <a:t>The purpose of this </a:t>
            </a:r>
            <a:r>
              <a:rPr lang="en-US" dirty="0"/>
              <a:t>p</a:t>
            </a:r>
            <a:r>
              <a:rPr lang="en-US" sz="1400" dirty="0">
                <a:latin typeface="Poppins" pitchFamily="2" charset="77"/>
                <a:cs typeface="Poppins" pitchFamily="2" charset="77"/>
              </a:rPr>
              <a:t>re-work is to deepen your understanding of your motivations for joining the Boot Camp, and of your organization’s actions and attitude in relation to climate change.  </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0" lvl="0" indent="0" algn="l" rtl="0">
              <a:lnSpc>
                <a:spcPct val="125000"/>
              </a:lnSpc>
              <a:spcBef>
                <a:spcPts val="0"/>
              </a:spcBef>
              <a:spcAft>
                <a:spcPts val="0"/>
              </a:spcAft>
              <a:buNone/>
            </a:pPr>
            <a:r>
              <a:rPr lang="en-US" sz="1400" dirty="0">
                <a:latin typeface="Poppins" pitchFamily="2" charset="77"/>
                <a:cs typeface="Poppins" pitchFamily="2" charset="77"/>
              </a:rPr>
              <a:t>Understanding where we start is essential to moving forward and building a realistic action plan.</a:t>
            </a:r>
            <a:endParaRPr sz="1400" dirty="0">
              <a:latin typeface="Poppins" pitchFamily="2" charset="77"/>
              <a:cs typeface="Poppins" pitchFamily="2" charset="77"/>
            </a:endParaRPr>
          </a:p>
          <a:p>
            <a:pPr marL="0" lvl="0" indent="0" algn="l" rtl="0">
              <a:lnSpc>
                <a:spcPct val="125000"/>
              </a:lnSpc>
              <a:spcBef>
                <a:spcPts val="0"/>
              </a:spcBef>
              <a:spcAft>
                <a:spcPts val="0"/>
              </a:spcAft>
              <a:buNone/>
            </a:pPr>
            <a:r>
              <a:rPr lang="en-US" sz="800" dirty="0">
                <a:latin typeface="Poppins" pitchFamily="2" charset="77"/>
                <a:cs typeface="Poppins" pitchFamily="2" charset="77"/>
              </a:rPr>
              <a:t>T </a:t>
            </a:r>
            <a:r>
              <a:rPr lang="en-US" sz="800" dirty="0" err="1">
                <a:latin typeface="Poppins" pitchFamily="2" charset="77"/>
                <a:cs typeface="Poppins" pitchFamily="2" charset="77"/>
              </a:rPr>
              <a:t>clik</a:t>
            </a:r>
            <a:endParaRPr sz="800" dirty="0">
              <a:latin typeface="Poppins" pitchFamily="2" charset="77"/>
              <a:cs typeface="Poppins" pitchFamily="2" charset="77"/>
            </a:endParaRPr>
          </a:p>
          <a:p>
            <a:pPr marL="0" lvl="0" indent="0" algn="l" rtl="0">
              <a:lnSpc>
                <a:spcPct val="125000"/>
              </a:lnSpc>
              <a:spcBef>
                <a:spcPts val="0"/>
              </a:spcBef>
              <a:spcAft>
                <a:spcPts val="0"/>
              </a:spcAft>
              <a:buNone/>
            </a:pPr>
            <a:r>
              <a:rPr lang="en-US" sz="1400" dirty="0">
                <a:latin typeface="Poppins" pitchFamily="2" charset="77"/>
                <a:cs typeface="Poppins" pitchFamily="2" charset="77"/>
              </a:rPr>
              <a:t>There are three exercises:</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Self reflection</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Talk to some colleagues within your organization or industry</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Identify your organization's current attitude(s) to climate change</a:t>
            </a:r>
            <a:endParaRPr sz="1400" dirty="0">
              <a:latin typeface="Poppins" pitchFamily="2" charset="77"/>
              <a:cs typeface="Poppins" pitchFamily="2" charset="77"/>
            </a:endParaRPr>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Clr>
                <a:schemeClr val="dk1"/>
              </a:buClr>
              <a:buSzPts val="1200"/>
              <a:buFont typeface="Arial"/>
              <a:buNone/>
            </a:pPr>
            <a:endParaRPr sz="1600" dirty="0"/>
          </a:p>
          <a:p>
            <a:pPr marL="0" lvl="0" indent="0" algn="l" rtl="0">
              <a:lnSpc>
                <a:spcPct val="100000"/>
              </a:lnSpc>
              <a:spcBef>
                <a:spcPts val="0"/>
              </a:spcBef>
              <a:spcAft>
                <a:spcPts val="0"/>
              </a:spcAft>
              <a:buClr>
                <a:schemeClr val="dk1"/>
              </a:buClr>
              <a:buSzPts val="1200"/>
              <a:buFont typeface="Arial"/>
              <a:buNone/>
            </a:pPr>
            <a:endParaRPr sz="1600" dirty="0"/>
          </a:p>
          <a:p>
            <a:pPr marL="0" lvl="0" indent="0" algn="l" rtl="0">
              <a:spcBef>
                <a:spcPts val="1000"/>
              </a:spcBef>
              <a:spcAft>
                <a:spcPts val="0"/>
              </a:spcAft>
              <a:buNone/>
            </a:pPr>
            <a:endParaRPr sz="1600" dirty="0"/>
          </a:p>
        </p:txBody>
      </p:sp>
      <p:sp>
        <p:nvSpPr>
          <p:cNvPr id="134" name="Google Shape;134;gecf6637f3f_0_6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
        <p:nvSpPr>
          <p:cNvPr id="9" name="Google Shape;114;gecf6637f3f_0_49">
            <a:extLst>
              <a:ext uri="{FF2B5EF4-FFF2-40B4-BE49-F238E27FC236}">
                <a16:creationId xmlns:a16="http://schemas.microsoft.com/office/drawing/2014/main" id="{D14D8CBF-15EB-6D4A-9BDE-D578C096F85A}"/>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
        <p:nvSpPr>
          <p:cNvPr id="132" name="Google Shape;132;gecf6637f3f_0_68"/>
          <p:cNvSpPr txBox="1">
            <a:spLocks noGrp="1"/>
          </p:cNvSpPr>
          <p:nvPr>
            <p:ph type="title"/>
          </p:nvPr>
        </p:nvSpPr>
        <p:spPr>
          <a:xfrm>
            <a:off x="838200" y="334235"/>
            <a:ext cx="10515600" cy="1325563"/>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4000" dirty="0">
                <a:latin typeface="Poppins" pitchFamily="2" charset="77"/>
                <a:ea typeface="Arial"/>
                <a:cs typeface="Poppins" pitchFamily="2" charset="77"/>
                <a:sym typeface="Arial"/>
              </a:rPr>
              <a:t>Understand your motivations and your organization's starting point</a:t>
            </a:r>
            <a:endParaRPr sz="4000" dirty="0">
              <a:latin typeface="Poppins" pitchFamily="2" charset="77"/>
              <a:cs typeface="Poppins"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cf6637f3f_0_77"/>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1: Self-reflection</a:t>
            </a:r>
            <a:endParaRPr sz="4000" dirty="0">
              <a:latin typeface="Poppins" pitchFamily="2" charset="77"/>
              <a:cs typeface="Poppins" pitchFamily="2" charset="77"/>
            </a:endParaRPr>
          </a:p>
        </p:txBody>
      </p:sp>
      <p:sp>
        <p:nvSpPr>
          <p:cNvPr id="143" name="Google Shape;143;gecf6637f3f_0_77"/>
          <p:cNvSpPr txBox="1">
            <a:spLocks noGrp="1"/>
          </p:cNvSpPr>
          <p:nvPr>
            <p:ph type="body" idx="1"/>
          </p:nvPr>
        </p:nvSpPr>
        <p:spPr>
          <a:xfrm>
            <a:off x="951383" y="1582971"/>
            <a:ext cx="10515600" cy="4351200"/>
          </a:xfrm>
          <a:prstGeom prst="rect">
            <a:avLst/>
          </a:prstGeom>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Take a moment to think about what brings you the most joy and meaning: Your relationships &amp; family?  Your experiences of the world?  The wellbeing of your community?...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These are your sustainability motivators. They are the reasons WHY you would invest in sustainability and combat climate change.</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Now think how climate change could impact these important motivators.</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Express these in some way – either write them down in the table, draw a picture or make a video that tells the story.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You’ll have an opportunity to share these (if you want) in your Small </a:t>
            </a:r>
            <a:r>
              <a:rPr lang="en-US" dirty="0"/>
              <a:t>G</a:t>
            </a:r>
            <a:r>
              <a:rPr lang="en-US" sz="1400" dirty="0">
                <a:latin typeface="Poppins" pitchFamily="2" charset="77"/>
                <a:cs typeface="Poppins" pitchFamily="2" charset="77"/>
              </a:rPr>
              <a:t>roup Breakout.  </a:t>
            </a:r>
            <a:endParaRPr sz="1400" dirty="0">
              <a:latin typeface="Poppins" pitchFamily="2" charset="77"/>
              <a:ea typeface="Arial"/>
              <a:cs typeface="Poppins" pitchFamily="2" charset="77"/>
              <a:sym typeface="Arial"/>
            </a:endParaRPr>
          </a:p>
          <a:p>
            <a:pPr marL="0" lvl="0" indent="0" algn="l" rtl="0">
              <a:lnSpc>
                <a:spcPct val="160000"/>
              </a:lnSpc>
              <a:spcBef>
                <a:spcPts val="1000"/>
              </a:spcBef>
              <a:spcAft>
                <a:spcPts val="0"/>
              </a:spcAft>
              <a:buNone/>
            </a:pPr>
            <a:endParaRPr sz="1400" dirty="0">
              <a:latin typeface="Poppins" pitchFamily="2" charset="77"/>
              <a:cs typeface="Poppins" pitchFamily="2" charset="77"/>
            </a:endParaRPr>
          </a:p>
        </p:txBody>
      </p:sp>
      <p:sp>
        <p:nvSpPr>
          <p:cNvPr id="144" name="Google Shape;144;gecf6637f3f_0_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7" name="Google Shape;114;gecf6637f3f_0_49">
            <a:extLst>
              <a:ext uri="{FF2B5EF4-FFF2-40B4-BE49-F238E27FC236}">
                <a16:creationId xmlns:a16="http://schemas.microsoft.com/office/drawing/2014/main" id="{EB98BB7F-2655-2347-8145-03DF98B5C966}"/>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55075" y="365125"/>
            <a:ext cx="10728366"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Climate change motivators</a:t>
            </a:r>
            <a:endParaRPr sz="4000" dirty="0">
              <a:latin typeface="Poppins" pitchFamily="2" charset="77"/>
              <a:cs typeface="Poppins" pitchFamily="2" charset="77"/>
            </a:endParaRPr>
          </a:p>
        </p:txBody>
      </p:sp>
      <p:graphicFrame>
        <p:nvGraphicFramePr>
          <p:cNvPr id="151" name="Google Shape;151;p5"/>
          <p:cNvGraphicFramePr/>
          <p:nvPr>
            <p:extLst>
              <p:ext uri="{D42A27DB-BD31-4B8C-83A1-F6EECF244321}">
                <p14:modId xmlns:p14="http://schemas.microsoft.com/office/powerpoint/2010/main" val="1930072425"/>
              </p:ext>
            </p:extLst>
          </p:nvPr>
        </p:nvGraphicFramePr>
        <p:xfrm>
          <a:off x="838200" y="1825625"/>
          <a:ext cx="5181600" cy="2372420"/>
        </p:xfrm>
        <a:graphic>
          <a:graphicData uri="http://schemas.openxmlformats.org/drawingml/2006/table">
            <a:tbl>
              <a:tblPr firstRow="1" bandRow="1">
                <a:tableStyleId>{EB344D84-9AFB-497E-A393-DC336BA19D2E}</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chemeClr val="tx1"/>
                          </a:solidFill>
                          <a:latin typeface="Poppins" pitchFamily="2" charset="77"/>
                          <a:ea typeface="+mn-ea"/>
                          <a:cs typeface="Poppins" pitchFamily="2" charset="77"/>
                          <a:sym typeface="Arial"/>
                        </a:rPr>
                        <a:t>These things bring my life joy and meaning…</a:t>
                      </a:r>
                      <a:endParaRPr sz="1400" b="1" i="0" u="none" strike="noStrike" cap="none" dirty="0">
                        <a:solidFill>
                          <a:schemeClr val="tx1"/>
                        </a:solidFill>
                        <a:latin typeface="Poppins" pitchFamily="2" charset="77"/>
                        <a:ea typeface="+mn-ea"/>
                        <a:cs typeface="Poppins" pitchFamily="2" charset="77"/>
                        <a:sym typeface="Arial"/>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chemeClr val="tx1"/>
                          </a:solidFill>
                          <a:latin typeface="Poppins" pitchFamily="2" charset="77"/>
                          <a:ea typeface="+mn-ea"/>
                          <a:cs typeface="Poppins" pitchFamily="2" charset="77"/>
                          <a:sym typeface="Arial"/>
                        </a:rPr>
                        <a:t>Climate change could impact them by…</a:t>
                      </a:r>
                      <a:endParaRPr sz="1400" b="1" i="0" u="none" strike="noStrike" cap="none" dirty="0">
                        <a:solidFill>
                          <a:schemeClr val="tx1"/>
                        </a:solidFill>
                        <a:latin typeface="Poppins" pitchFamily="2" charset="77"/>
                        <a:ea typeface="+mn-ea"/>
                        <a:cs typeface="Poppins" pitchFamily="2" charset="77"/>
                        <a:sym typeface="Arial"/>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2" name="Google Shape;152;p5"/>
          <p:cNvSpPr txBox="1">
            <a:spLocks noGrp="1"/>
          </p:cNvSpPr>
          <p:nvPr>
            <p:ph type="body" idx="2"/>
          </p:nvPr>
        </p:nvSpPr>
        <p:spPr>
          <a:xfrm>
            <a:off x="6172200" y="1825625"/>
            <a:ext cx="5181600" cy="4351338"/>
          </a:xfrm>
          <a:prstGeom prst="rect">
            <a:avLst/>
          </a:prstGeom>
          <a:noFill/>
          <a:ln w="9525" cap="flat" cmpd="sng">
            <a:solidFill>
              <a:srgbClr val="3F3F3F"/>
            </a:solidFill>
            <a:prstDash val="solid"/>
            <a:round/>
            <a:headEnd type="none" w="sm" len="sm"/>
            <a:tailEnd type="none" w="sm" len="sm"/>
          </a:ln>
        </p:spPr>
        <p:txBody>
          <a:bodyPr spcFirstLastPara="1" wrap="square" lIns="91425" tIns="45700" rIns="91425" bIns="45700" anchor="t" anchorCtr="0">
            <a:normAutofit/>
          </a:bodyPr>
          <a:lstStyle/>
          <a:p>
            <a:pPr marL="57150" lvl="0" indent="0" algn="l" rtl="0">
              <a:lnSpc>
                <a:spcPct val="90000"/>
              </a:lnSpc>
              <a:spcBef>
                <a:spcPts val="0"/>
              </a:spcBef>
              <a:spcAft>
                <a:spcPts val="0"/>
              </a:spcAft>
              <a:buNone/>
            </a:pPr>
            <a:endParaRPr lang="en-US" sz="1400" dirty="0">
              <a:highlight>
                <a:srgbClr val="FFFF00"/>
              </a:highlight>
              <a:latin typeface="Poppins" pitchFamily="2" charset="77"/>
              <a:cs typeface="Poppins" pitchFamily="2" charset="77"/>
            </a:endParaRPr>
          </a:p>
          <a:p>
            <a:pPr marL="57150" lvl="0" indent="0" algn="l" rtl="0">
              <a:lnSpc>
                <a:spcPct val="90000"/>
              </a:lnSpc>
              <a:spcBef>
                <a:spcPts val="0"/>
              </a:spcBef>
              <a:spcAft>
                <a:spcPts val="0"/>
              </a:spcAft>
              <a:buNone/>
            </a:pPr>
            <a:r>
              <a:rPr lang="en-US" sz="1400" dirty="0">
                <a:latin typeface="Poppins" pitchFamily="2" charset="77"/>
                <a:cs typeface="Poppins" pitchFamily="2" charset="77"/>
              </a:rPr>
              <a:t>&lt;Insert a picture or a drawing that represents one reason climate change matters to you&gt;</a:t>
            </a:r>
            <a:endParaRPr sz="1400" dirty="0">
              <a:latin typeface="Poppins" pitchFamily="2" charset="77"/>
              <a:cs typeface="Poppins" pitchFamily="2" charset="77"/>
            </a:endParaRPr>
          </a:p>
        </p:txBody>
      </p:sp>
      <p:sp>
        <p:nvSpPr>
          <p:cNvPr id="153" name="Google Shape;15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7" name="Google Shape;114;gecf6637f3f_0_49">
            <a:extLst>
              <a:ext uri="{FF2B5EF4-FFF2-40B4-BE49-F238E27FC236}">
                <a16:creationId xmlns:a16="http://schemas.microsoft.com/office/drawing/2014/main" id="{5A53A2FF-2EFB-C649-BA98-C7217DEA253D}"/>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ecf6637f3f_0_85"/>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2: Talk to colleagues</a:t>
            </a:r>
            <a:endParaRPr sz="4000" dirty="0">
              <a:latin typeface="Poppins" pitchFamily="2" charset="77"/>
              <a:cs typeface="Poppins" pitchFamily="2" charset="77"/>
            </a:endParaRPr>
          </a:p>
        </p:txBody>
      </p:sp>
      <p:sp>
        <p:nvSpPr>
          <p:cNvPr id="160" name="Google Shape;160;gecf6637f3f_0_85"/>
          <p:cNvSpPr txBox="1">
            <a:spLocks noGrp="1"/>
          </p:cNvSpPr>
          <p:nvPr>
            <p:ph type="body" idx="1"/>
          </p:nvPr>
        </p:nvSpPr>
        <p:spPr>
          <a:xfrm>
            <a:off x="838200" y="1576248"/>
            <a:ext cx="10515600" cy="4351200"/>
          </a:xfrm>
          <a:prstGeom prst="rect">
            <a:avLst/>
          </a:prstGeom>
        </p:spPr>
        <p:txBody>
          <a:bodyPr spcFirstLastPara="1" wrap="square" lIns="91425" tIns="45700" rIns="91425" bIns="45700" anchor="t" anchorCtr="0">
            <a:normAutofit/>
          </a:bodyPr>
          <a:lstStyle/>
          <a:p>
            <a:pPr marL="0" indent="0">
              <a:lnSpc>
                <a:spcPct val="12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Talk to three people in your organization or industry with different functions (e.g. operations, finance, HR, product, sales...) and ask them five questions listed in the interview guide.</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71450">
              <a:lnSpc>
                <a:spcPct val="125000"/>
              </a:lnSpc>
              <a:spcBef>
                <a:spcPts val="0"/>
              </a:spcBef>
              <a:buSzPts val="1200"/>
            </a:pPr>
            <a:r>
              <a:rPr lang="en-US" sz="1400" dirty="0">
                <a:latin typeface="Poppins" pitchFamily="2" charset="77"/>
                <a:cs typeface="Poppins" pitchFamily="2" charset="77"/>
              </a:rPr>
              <a:t>The goal is to learn, not to convince them of anything (yet).</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71450" algn="l" rtl="0">
              <a:lnSpc>
                <a:spcPct val="125000"/>
              </a:lnSpc>
              <a:spcBef>
                <a:spcPts val="0"/>
              </a:spcBef>
              <a:spcAft>
                <a:spcPts val="0"/>
              </a:spcAft>
              <a:buSzPts val="1200"/>
              <a:buChar char="•"/>
            </a:pPr>
            <a:r>
              <a:rPr lang="en-US" sz="1400" dirty="0">
                <a:latin typeface="Poppins" pitchFamily="2" charset="77"/>
                <a:cs typeface="Poppins" pitchFamily="2" charset="77"/>
              </a:rPr>
              <a:t>If you find an ally, you may want to involve them somehow in the Boot Camp.</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71450" algn="l" rtl="0">
              <a:lnSpc>
                <a:spcPct val="125000"/>
              </a:lnSpc>
              <a:spcBef>
                <a:spcPts val="0"/>
              </a:spcBef>
              <a:spcAft>
                <a:spcPts val="0"/>
              </a:spcAft>
              <a:buSzPts val="1200"/>
              <a:buChar char="•"/>
            </a:pPr>
            <a:r>
              <a:rPr lang="en-US" sz="1400" dirty="0">
                <a:latin typeface="Poppins" pitchFamily="2" charset="77"/>
                <a:cs typeface="Poppins" pitchFamily="2" charset="77"/>
              </a:rPr>
              <a:t>It’s OK if people do not know answers to every question, that is also information.</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0" lvl="0" indent="0" algn="l" rtl="0">
              <a:spcBef>
                <a:spcPts val="1000"/>
              </a:spcBef>
              <a:spcAft>
                <a:spcPts val="0"/>
              </a:spcAft>
              <a:buNone/>
            </a:pPr>
            <a:endParaRPr sz="1400" dirty="0">
              <a:latin typeface="Poppins" pitchFamily="2" charset="77"/>
              <a:cs typeface="Poppins" pitchFamily="2" charset="77"/>
            </a:endParaRPr>
          </a:p>
        </p:txBody>
      </p:sp>
      <p:sp>
        <p:nvSpPr>
          <p:cNvPr id="161" name="Google Shape;161;gecf6637f3f_0_8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7" name="Google Shape;114;gecf6637f3f_0_49">
            <a:extLst>
              <a:ext uri="{FF2B5EF4-FFF2-40B4-BE49-F238E27FC236}">
                <a16:creationId xmlns:a16="http://schemas.microsoft.com/office/drawing/2014/main" id="{EA7917C7-4109-C14C-A219-15F009CF9E64}"/>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a:t>
            </a:r>
            <a:r>
              <a:rPr lang="en-US" sz="4000" dirty="0">
                <a:latin typeface="Poppins" pitchFamily="2" charset="77"/>
                <a:cs typeface="Poppins" pitchFamily="2" charset="77"/>
              </a:rPr>
              <a:t>aseline i</a:t>
            </a:r>
            <a:r>
              <a:rPr lang="en-US" sz="40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nterview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a:t>
            </a:r>
            <a:r>
              <a:rPr lang="en-US" sz="40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otes</a:t>
            </a:r>
            <a:endParaRPr sz="4000" dirty="0">
              <a:latin typeface="Poppins" pitchFamily="2" charset="77"/>
              <a:cs typeface="Poppins" pitchFamily="2" charset="77"/>
            </a:endParaRPr>
          </a:p>
        </p:txBody>
      </p:sp>
      <p:graphicFrame>
        <p:nvGraphicFramePr>
          <p:cNvPr id="168" name="Google Shape;168;p6"/>
          <p:cNvGraphicFramePr/>
          <p:nvPr>
            <p:extLst>
              <p:ext uri="{D42A27DB-BD31-4B8C-83A1-F6EECF244321}">
                <p14:modId xmlns:p14="http://schemas.microsoft.com/office/powerpoint/2010/main" val="1140251759"/>
              </p:ext>
            </p:extLst>
          </p:nvPr>
        </p:nvGraphicFramePr>
        <p:xfrm>
          <a:off x="838200" y="1630553"/>
          <a:ext cx="10515600" cy="4602686"/>
        </p:xfrm>
        <a:graphic>
          <a:graphicData uri="http://schemas.openxmlformats.org/drawingml/2006/table">
            <a:tbl>
              <a:tblPr firstRow="1" bandRow="1">
                <a:tableStyleId>{EB344D84-9AFB-497E-A393-DC336BA19D2E}</a:tableStyleId>
              </a:tblPr>
              <a:tblGrid>
                <a:gridCol w="2628900">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tblGrid>
              <a:tr h="413801">
                <a:tc gridSpan="2">
                  <a:txBody>
                    <a:bodyPr/>
                    <a:lstStyle/>
                    <a:p>
                      <a:pPr marL="0" lvl="0" indent="0" algn="l" rtl="0">
                        <a:spcBef>
                          <a:spcPts val="0"/>
                        </a:spcBef>
                        <a:spcAft>
                          <a:spcPts val="0"/>
                        </a:spcAft>
                        <a:buNone/>
                      </a:pPr>
                      <a:r>
                        <a:rPr lang="en-US" sz="1400" b="1" dirty="0">
                          <a:solidFill>
                            <a:schemeClr val="tx1"/>
                          </a:solidFill>
                          <a:sym typeface="Calibri"/>
                        </a:rPr>
                        <a:t>&lt;Person/Title A&gt;</a:t>
                      </a:r>
                      <a:endParaRPr sz="1400" b="1" dirty="0">
                        <a:solidFill>
                          <a:schemeClr val="tx1"/>
                        </a:solidFill>
                        <a:latin typeface="Poppins" pitchFamily="2" charset="77"/>
                        <a:cs typeface="Poppins" pitchFamily="2" charset="77"/>
                        <a:sym typeface="Calibri"/>
                      </a:endParaRPr>
                    </a:p>
                  </a:txBody>
                  <a:tcPr marL="91450" marR="91450" marT="45725" marB="45725">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hMerge="1">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&lt;Person/Title A&gt;</a:t>
                      </a:r>
                      <a:endParaRPr b="1"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dk1"/>
                          </a:solidFill>
                        </a:rPr>
                        <a:t>How is climate change impacting our organization, our vendors/clients, our industry now? </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And in five years?</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rPr>
                        <a:t>What are our organization’s greatest contributions to human-caused climate change</a:t>
                      </a:r>
                      <a:r>
                        <a:rPr lang="en-US" sz="1200" u="none" strike="noStrike" cap="none" baseline="30000" dirty="0">
                          <a:solidFill>
                            <a:schemeClr val="dk1"/>
                          </a:solidFill>
                        </a:rPr>
                        <a:t>1</a:t>
                      </a:r>
                      <a:r>
                        <a:rPr lang="en-US" sz="1200" u="none" strike="noStrike" cap="none" dirty="0">
                          <a:solidFill>
                            <a:schemeClr val="dk1"/>
                          </a:solidFill>
                        </a:rPr>
                        <a:t>?</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rPr>
                        <a:t>What is our organization already doing/planning to do to combat human-caused climate change?</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7777">
                <a:tc>
                  <a:txBody>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mn-lt"/>
                          <a:ea typeface="+mn-ea"/>
                          <a:cs typeface="+mn-cs"/>
                          <a:sym typeface="Arial"/>
                        </a:rPr>
                        <a:t>What else would you like to see our organization do to combat human-caused climate change? </a:t>
                      </a:r>
                      <a:endParaRPr sz="1200" b="0" i="0" u="none" strike="noStrike" cap="none" dirty="0">
                        <a:solidFill>
                          <a:schemeClr val="dk1"/>
                        </a:solidFill>
                        <a:latin typeface="+mn-lt"/>
                        <a:ea typeface="+mn-ea"/>
                        <a:cs typeface="+mn-cs"/>
                        <a:sym typeface="Arial"/>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mn-lt"/>
                        <a:ea typeface="+mn-ea"/>
                        <a:cs typeface="+mn-cs"/>
                        <a:sym typeface="Arial"/>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9" name="Google Shape;1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5" name="Google Shape;114;gecf6637f3f_0_49">
            <a:extLst>
              <a:ext uri="{FF2B5EF4-FFF2-40B4-BE49-F238E27FC236}">
                <a16:creationId xmlns:a16="http://schemas.microsoft.com/office/drawing/2014/main" id="{2BD45057-F789-834C-966C-B14BAD5CEE3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987F082A-8728-4E49-BD2A-0C4D97B63AC7}"/>
              </a:ext>
            </a:extLst>
          </p:cNvPr>
          <p:cNvSpPr txBox="1"/>
          <p:nvPr/>
        </p:nvSpPr>
        <p:spPr>
          <a:xfrm>
            <a:off x="838199" y="6277302"/>
            <a:ext cx="10515601" cy="400110"/>
          </a:xfrm>
          <a:prstGeom prst="rect">
            <a:avLst/>
          </a:prstGeom>
          <a:noFill/>
        </p:spPr>
        <p:txBody>
          <a:bodyPr wrap="square" rtlCol="0">
            <a:spAutoFit/>
          </a:bodyPr>
          <a:lstStyle/>
          <a:p>
            <a:r>
              <a:rPr lang="en-US" sz="1000" dirty="0">
                <a:latin typeface="Poppins" pitchFamily="2" charset="77"/>
                <a:cs typeface="Poppins" pitchFamily="2" charset="77"/>
              </a:rPr>
              <a:t>1. Human activities cause climate change in two main ways.  First by releasing ‘greenhouse gasses’ such a carbon dioxide and methane.  Second by releasing fine particles into the air (air pollution) that retain heat. Black Carbon (or soot form burning things) is the main one in this second category.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a:t>
            </a:r>
            <a:r>
              <a:rPr lang="en-US" sz="4000" dirty="0">
                <a:latin typeface="Poppins" pitchFamily="2" charset="77"/>
                <a:cs typeface="Poppins" pitchFamily="2" charset="77"/>
              </a:rPr>
              <a:t>aseline i</a:t>
            </a:r>
            <a:r>
              <a:rPr lang="en-US" sz="40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nterview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a:t>
            </a:r>
            <a:r>
              <a:rPr lang="en-US" sz="40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otes</a:t>
            </a:r>
            <a:endParaRPr sz="4000" dirty="0">
              <a:latin typeface="Poppins" pitchFamily="2" charset="77"/>
              <a:cs typeface="Poppins" pitchFamily="2" charset="77"/>
            </a:endParaRPr>
          </a:p>
        </p:txBody>
      </p:sp>
      <p:graphicFrame>
        <p:nvGraphicFramePr>
          <p:cNvPr id="168" name="Google Shape;168;p6"/>
          <p:cNvGraphicFramePr/>
          <p:nvPr>
            <p:extLst>
              <p:ext uri="{D42A27DB-BD31-4B8C-83A1-F6EECF244321}">
                <p14:modId xmlns:p14="http://schemas.microsoft.com/office/powerpoint/2010/main" val="3143752566"/>
              </p:ext>
            </p:extLst>
          </p:nvPr>
        </p:nvGraphicFramePr>
        <p:xfrm>
          <a:off x="838200" y="1630553"/>
          <a:ext cx="10515600" cy="4602686"/>
        </p:xfrm>
        <a:graphic>
          <a:graphicData uri="http://schemas.openxmlformats.org/drawingml/2006/table">
            <a:tbl>
              <a:tblPr firstRow="1" bandRow="1">
                <a:tableStyleId>{EB344D84-9AFB-497E-A393-DC336BA19D2E}</a:tableStyleId>
              </a:tblPr>
              <a:tblGrid>
                <a:gridCol w="2628900">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tblGrid>
              <a:tr h="413801">
                <a:tc gridSpan="2">
                  <a:txBody>
                    <a:bodyPr/>
                    <a:lstStyle/>
                    <a:p>
                      <a:pPr marL="0" lvl="0" indent="0" algn="l" rtl="0">
                        <a:spcBef>
                          <a:spcPts val="0"/>
                        </a:spcBef>
                        <a:spcAft>
                          <a:spcPts val="0"/>
                        </a:spcAft>
                        <a:buNone/>
                      </a:pPr>
                      <a:r>
                        <a:rPr lang="en-US" sz="1400" b="1" dirty="0">
                          <a:solidFill>
                            <a:schemeClr val="tx1"/>
                          </a:solidFill>
                          <a:sym typeface="Calibri"/>
                        </a:rPr>
                        <a:t>&lt;Person/Title B&gt;</a:t>
                      </a:r>
                      <a:endParaRPr sz="1400" b="1" dirty="0">
                        <a:solidFill>
                          <a:schemeClr val="tx1"/>
                        </a:solidFill>
                        <a:latin typeface="Poppins" pitchFamily="2" charset="77"/>
                        <a:cs typeface="Poppins" pitchFamily="2" charset="77"/>
                        <a:sym typeface="Calibri"/>
                      </a:endParaRPr>
                    </a:p>
                  </a:txBody>
                  <a:tcPr marL="91450" marR="91450" marT="45725" marB="45725">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hMerge="1">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&lt;Person/Title A&gt;</a:t>
                      </a:r>
                      <a:endParaRPr b="1"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dk1"/>
                          </a:solidFill>
                        </a:rPr>
                        <a:t>How is climate change impacting our organization, our vendors/clients, our industry now? </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And in five years?</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rPr>
                        <a:t>What are our organization’s greatest contributions to human-caused climate change</a:t>
                      </a:r>
                      <a:r>
                        <a:rPr lang="en-US" sz="1200" u="none" strike="noStrike" cap="none" baseline="30000" dirty="0">
                          <a:solidFill>
                            <a:schemeClr val="dk1"/>
                          </a:solidFill>
                        </a:rPr>
                        <a:t>1</a:t>
                      </a:r>
                      <a:r>
                        <a:rPr lang="en-US" sz="1200" u="none" strike="noStrike" cap="none" dirty="0">
                          <a:solidFill>
                            <a:schemeClr val="dk1"/>
                          </a:solidFill>
                        </a:rPr>
                        <a:t>?</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rPr>
                        <a:t>What is our organization already doing/planning to do to combat human-caused climate change?</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7777">
                <a:tc>
                  <a:txBody>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mn-lt"/>
                          <a:ea typeface="+mn-ea"/>
                          <a:cs typeface="+mn-cs"/>
                          <a:sym typeface="Arial"/>
                        </a:rPr>
                        <a:t>What else would you like to see our organization do to combat human-caused climate change? </a:t>
                      </a:r>
                      <a:endParaRPr sz="1200" b="0" i="0" u="none" strike="noStrike" cap="none" dirty="0">
                        <a:solidFill>
                          <a:schemeClr val="dk1"/>
                        </a:solidFill>
                        <a:latin typeface="+mn-lt"/>
                        <a:ea typeface="+mn-ea"/>
                        <a:cs typeface="+mn-cs"/>
                        <a:sym typeface="Arial"/>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mn-lt"/>
                        <a:ea typeface="+mn-ea"/>
                        <a:cs typeface="+mn-cs"/>
                        <a:sym typeface="Arial"/>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9" name="Google Shape;1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5" name="Google Shape;114;gecf6637f3f_0_49">
            <a:extLst>
              <a:ext uri="{FF2B5EF4-FFF2-40B4-BE49-F238E27FC236}">
                <a16:creationId xmlns:a16="http://schemas.microsoft.com/office/drawing/2014/main" id="{2BD45057-F789-834C-966C-B14BAD5CEE3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987F082A-8728-4E49-BD2A-0C4D97B63AC7}"/>
              </a:ext>
            </a:extLst>
          </p:cNvPr>
          <p:cNvSpPr txBox="1"/>
          <p:nvPr/>
        </p:nvSpPr>
        <p:spPr>
          <a:xfrm>
            <a:off x="838199" y="6277302"/>
            <a:ext cx="10515601" cy="400110"/>
          </a:xfrm>
          <a:prstGeom prst="rect">
            <a:avLst/>
          </a:prstGeom>
          <a:noFill/>
        </p:spPr>
        <p:txBody>
          <a:bodyPr wrap="square" rtlCol="0">
            <a:spAutoFit/>
          </a:bodyPr>
          <a:lstStyle/>
          <a:p>
            <a:r>
              <a:rPr lang="en-US" sz="1000" dirty="0">
                <a:latin typeface="Poppins" pitchFamily="2" charset="77"/>
                <a:cs typeface="Poppins" pitchFamily="2" charset="77"/>
              </a:rPr>
              <a:t>1. Human activities cause climate change in two main ways.  First by releasing ‘greenhouse gasses’ such a carbon dioxide and methane.  Second by releasing fine particles into the air (air pollution) that retain heat. Black Carbon (or soot form burning things) is the main one in this second category.</a:t>
            </a:r>
          </a:p>
        </p:txBody>
      </p:sp>
    </p:spTree>
    <p:extLst>
      <p:ext uri="{BB962C8B-B14F-4D97-AF65-F5344CB8AC3E}">
        <p14:creationId xmlns:p14="http://schemas.microsoft.com/office/powerpoint/2010/main" val="37653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a:t>
            </a:r>
            <a:r>
              <a:rPr lang="en-US" sz="4000" dirty="0">
                <a:latin typeface="Poppins" pitchFamily="2" charset="77"/>
                <a:cs typeface="Poppins" pitchFamily="2" charset="77"/>
              </a:rPr>
              <a:t>aseline i</a:t>
            </a:r>
            <a:r>
              <a:rPr lang="en-US" sz="40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nterview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a:t>
            </a:r>
            <a:r>
              <a:rPr lang="en-US" sz="40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otes</a:t>
            </a:r>
            <a:endParaRPr sz="4000" dirty="0">
              <a:latin typeface="Poppins" pitchFamily="2" charset="77"/>
              <a:cs typeface="Poppins" pitchFamily="2" charset="77"/>
            </a:endParaRPr>
          </a:p>
        </p:txBody>
      </p:sp>
      <p:graphicFrame>
        <p:nvGraphicFramePr>
          <p:cNvPr id="168" name="Google Shape;168;p6"/>
          <p:cNvGraphicFramePr/>
          <p:nvPr>
            <p:extLst>
              <p:ext uri="{D42A27DB-BD31-4B8C-83A1-F6EECF244321}">
                <p14:modId xmlns:p14="http://schemas.microsoft.com/office/powerpoint/2010/main" val="2193371607"/>
              </p:ext>
            </p:extLst>
          </p:nvPr>
        </p:nvGraphicFramePr>
        <p:xfrm>
          <a:off x="838200" y="1630553"/>
          <a:ext cx="10515600" cy="4602686"/>
        </p:xfrm>
        <a:graphic>
          <a:graphicData uri="http://schemas.openxmlformats.org/drawingml/2006/table">
            <a:tbl>
              <a:tblPr firstRow="1" bandRow="1">
                <a:tableStyleId>{EB344D84-9AFB-497E-A393-DC336BA19D2E}</a:tableStyleId>
              </a:tblPr>
              <a:tblGrid>
                <a:gridCol w="2628900">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tblGrid>
              <a:tr h="413801">
                <a:tc gridSpan="2">
                  <a:txBody>
                    <a:bodyPr/>
                    <a:lstStyle/>
                    <a:p>
                      <a:pPr marL="0" lvl="0" indent="0" algn="l" rtl="0">
                        <a:spcBef>
                          <a:spcPts val="0"/>
                        </a:spcBef>
                        <a:spcAft>
                          <a:spcPts val="0"/>
                        </a:spcAft>
                        <a:buNone/>
                      </a:pPr>
                      <a:r>
                        <a:rPr lang="en-US" sz="1400" b="1" dirty="0">
                          <a:solidFill>
                            <a:schemeClr val="tx1"/>
                          </a:solidFill>
                          <a:sym typeface="Calibri"/>
                        </a:rPr>
                        <a:t>&lt;Person/Title C&gt;</a:t>
                      </a:r>
                      <a:endParaRPr sz="1400" b="1" dirty="0">
                        <a:solidFill>
                          <a:schemeClr val="tx1"/>
                        </a:solidFill>
                        <a:latin typeface="Poppins" pitchFamily="2" charset="77"/>
                        <a:cs typeface="Poppins" pitchFamily="2" charset="77"/>
                        <a:sym typeface="Calibri"/>
                      </a:endParaRPr>
                    </a:p>
                  </a:txBody>
                  <a:tcPr marL="91450" marR="91450" marT="45725" marB="45725">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hMerge="1">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&lt;Person/Title A&gt;</a:t>
                      </a:r>
                      <a:endParaRPr b="1"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dk1"/>
                          </a:solidFill>
                        </a:rPr>
                        <a:t>How is climate change impacting our organization, our vendors/clients, our industry now? </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And in five years?</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rPr>
                        <a:t>What are our organization’s greatest contributions to human-caused climate change</a:t>
                      </a:r>
                      <a:r>
                        <a:rPr lang="en-US" sz="1200" u="none" strike="noStrike" cap="none" baseline="30000" dirty="0">
                          <a:solidFill>
                            <a:schemeClr val="dk1"/>
                          </a:solidFill>
                        </a:rPr>
                        <a:t>1</a:t>
                      </a:r>
                      <a:r>
                        <a:rPr lang="en-US" sz="1200" u="none" strike="noStrike" cap="none" dirty="0">
                          <a:solidFill>
                            <a:schemeClr val="dk1"/>
                          </a:solidFill>
                        </a:rPr>
                        <a:t>?</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rPr>
                        <a:t>What is our organization already doing/planning to do to combat human-caused climate change?</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7777">
                <a:tc>
                  <a:txBody>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mn-lt"/>
                          <a:ea typeface="+mn-ea"/>
                          <a:cs typeface="+mn-cs"/>
                          <a:sym typeface="Arial"/>
                        </a:rPr>
                        <a:t>What else would you like to see our organization do to combat human-caused climate change? </a:t>
                      </a:r>
                      <a:endParaRPr sz="1200" b="0" i="0" u="none" strike="noStrike" cap="none" dirty="0">
                        <a:solidFill>
                          <a:schemeClr val="dk1"/>
                        </a:solidFill>
                        <a:latin typeface="+mn-lt"/>
                        <a:ea typeface="+mn-ea"/>
                        <a:cs typeface="+mn-cs"/>
                        <a:sym typeface="Arial"/>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mn-lt"/>
                        <a:ea typeface="+mn-ea"/>
                        <a:cs typeface="+mn-cs"/>
                        <a:sym typeface="Arial"/>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9" name="Google Shape;1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5" name="Google Shape;114;gecf6637f3f_0_49">
            <a:extLst>
              <a:ext uri="{FF2B5EF4-FFF2-40B4-BE49-F238E27FC236}">
                <a16:creationId xmlns:a16="http://schemas.microsoft.com/office/drawing/2014/main" id="{2BD45057-F789-834C-966C-B14BAD5CEE3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987F082A-8728-4E49-BD2A-0C4D97B63AC7}"/>
              </a:ext>
            </a:extLst>
          </p:cNvPr>
          <p:cNvSpPr txBox="1"/>
          <p:nvPr/>
        </p:nvSpPr>
        <p:spPr>
          <a:xfrm>
            <a:off x="838199" y="6277302"/>
            <a:ext cx="10515601" cy="400110"/>
          </a:xfrm>
          <a:prstGeom prst="rect">
            <a:avLst/>
          </a:prstGeom>
          <a:noFill/>
        </p:spPr>
        <p:txBody>
          <a:bodyPr wrap="square" rtlCol="0">
            <a:spAutoFit/>
          </a:bodyPr>
          <a:lstStyle/>
          <a:p>
            <a:r>
              <a:rPr lang="en-US" sz="1000" dirty="0">
                <a:latin typeface="Poppins" pitchFamily="2" charset="77"/>
                <a:cs typeface="Poppins" pitchFamily="2" charset="77"/>
              </a:rPr>
              <a:t>1. Human activities cause climate change in two main ways.  First by releasing ‘greenhouse gasses’ such a carbon dioxide and methane.  Second by releasing fine particles into the air (air pollution) that retain heat. Black Carbon (or soot form burning things) is the main one in this second category.</a:t>
            </a:r>
          </a:p>
        </p:txBody>
      </p:sp>
    </p:spTree>
    <p:extLst>
      <p:ext uri="{BB962C8B-B14F-4D97-AF65-F5344CB8AC3E}">
        <p14:creationId xmlns:p14="http://schemas.microsoft.com/office/powerpoint/2010/main" val="22948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ecf6637f3f_0_9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Poppins" pitchFamily="2" charset="77"/>
                <a:cs typeface="Poppins" pitchFamily="2" charset="77"/>
              </a:rPr>
              <a:t>Exercise 3: Identify current </a:t>
            </a:r>
            <a:r>
              <a:rPr lang="en-US" dirty="0"/>
              <a:t>a</a:t>
            </a:r>
            <a:r>
              <a:rPr lang="en-US" dirty="0">
                <a:latin typeface="Poppins" pitchFamily="2" charset="77"/>
                <a:cs typeface="Poppins" pitchFamily="2" charset="77"/>
              </a:rPr>
              <a:t>ttitude(s) to climate change within your </a:t>
            </a:r>
            <a:r>
              <a:rPr lang="en-US" dirty="0"/>
              <a:t>o</a:t>
            </a:r>
            <a:r>
              <a:rPr lang="en-US" dirty="0">
                <a:latin typeface="Poppins" pitchFamily="2" charset="77"/>
                <a:cs typeface="Poppins" pitchFamily="2" charset="77"/>
              </a:rPr>
              <a:t>rganization</a:t>
            </a:r>
            <a:endParaRPr dirty="0">
              <a:latin typeface="Poppins" pitchFamily="2" charset="77"/>
              <a:cs typeface="Poppins" pitchFamily="2" charset="77"/>
            </a:endParaRPr>
          </a:p>
        </p:txBody>
      </p:sp>
      <p:sp>
        <p:nvSpPr>
          <p:cNvPr id="176" name="Google Shape;176;gecf6637f3f_0_9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nSpc>
                <a:spcPct val="12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171450" indent="-184150">
              <a:lnSpc>
                <a:spcPct val="125000"/>
              </a:lnSpc>
              <a:spcBef>
                <a:spcPts val="0"/>
              </a:spcBef>
              <a:buSzPts val="1400"/>
            </a:pPr>
            <a:r>
              <a:rPr lang="en-US" sz="1400" dirty="0">
                <a:latin typeface="Poppins" pitchFamily="2" charset="77"/>
                <a:cs typeface="Poppins" pitchFamily="2" charset="77"/>
              </a:rPr>
              <a:t>Understanding where your organization starts is essential to identifying the best opportunities for action, and how to communicate internally with key decision makers.</a:t>
            </a:r>
            <a:endParaRPr sz="1400" dirty="0">
              <a:latin typeface="Poppins" pitchFamily="2" charset="77"/>
              <a:cs typeface="Poppins" pitchFamily="2" charset="77"/>
            </a:endParaRPr>
          </a:p>
          <a:p>
            <a:pPr marL="171450" indent="-184150">
              <a:lnSpc>
                <a:spcPct val="125000"/>
              </a:lnSpc>
              <a:spcBef>
                <a:spcPts val="0"/>
              </a:spcBef>
              <a:buSzPts val="1400"/>
            </a:pPr>
            <a:endParaRPr sz="800" dirty="0">
              <a:latin typeface="Poppins" pitchFamily="2" charset="77"/>
              <a:cs typeface="Poppins" pitchFamily="2" charset="77"/>
            </a:endParaRPr>
          </a:p>
          <a:p>
            <a:pPr marL="171450" indent="-184150">
              <a:lnSpc>
                <a:spcPct val="125000"/>
              </a:lnSpc>
              <a:spcBef>
                <a:spcPts val="0"/>
              </a:spcBef>
              <a:buSzPts val="1400"/>
            </a:pPr>
            <a:r>
              <a:rPr lang="en-US" sz="1400" dirty="0">
                <a:latin typeface="Poppins" pitchFamily="2" charset="77"/>
                <a:cs typeface="Poppins" pitchFamily="2" charset="77"/>
              </a:rPr>
              <a:t>Read the five approaches to sustainability and their indicators on the following slide.  Listen for these in your conversations within your organization.  </a:t>
            </a:r>
            <a:endParaRPr sz="1400" dirty="0">
              <a:latin typeface="Poppins" pitchFamily="2" charset="77"/>
              <a:cs typeface="Poppins" pitchFamily="2" charset="77"/>
              <a:sym typeface="Arial"/>
            </a:endParaRPr>
          </a:p>
          <a:p>
            <a:pPr marL="171450" indent="-184150">
              <a:lnSpc>
                <a:spcPct val="125000"/>
              </a:lnSpc>
              <a:spcBef>
                <a:spcPts val="0"/>
              </a:spcBef>
              <a:buSzPts val="1400"/>
            </a:pPr>
            <a:endParaRPr sz="800" dirty="0">
              <a:latin typeface="Poppins" pitchFamily="2" charset="77"/>
              <a:cs typeface="Poppins" pitchFamily="2" charset="77"/>
              <a:sym typeface="Arial"/>
            </a:endParaRPr>
          </a:p>
          <a:p>
            <a:pPr marL="171450" indent="-184150">
              <a:lnSpc>
                <a:spcPct val="125000"/>
              </a:lnSpc>
              <a:spcBef>
                <a:spcPts val="0"/>
              </a:spcBef>
              <a:buSzPts val="1400"/>
            </a:pPr>
            <a:r>
              <a:rPr lang="en-US" sz="1400" dirty="0">
                <a:latin typeface="Poppins" pitchFamily="2" charset="77"/>
                <a:cs typeface="Poppins" pitchFamily="2" charset="77"/>
              </a:rPr>
              <a:t>In column 3, identify your organization’s main approach.  Different people inside your organization may have different approaches: you can also include these in column three.  </a:t>
            </a:r>
            <a:endParaRPr sz="1400" dirty="0">
              <a:latin typeface="Poppins" pitchFamily="2" charset="77"/>
              <a:cs typeface="Poppins" pitchFamily="2" charset="77"/>
            </a:endParaRPr>
          </a:p>
          <a:p>
            <a:pPr marL="171450" indent="-184150">
              <a:lnSpc>
                <a:spcPct val="125000"/>
              </a:lnSpc>
              <a:spcBef>
                <a:spcPts val="0"/>
              </a:spcBef>
              <a:buSzPts val="1400"/>
            </a:pPr>
            <a:endParaRPr sz="800" dirty="0">
              <a:latin typeface="Poppins" pitchFamily="2" charset="77"/>
              <a:cs typeface="Poppins" pitchFamily="2" charset="77"/>
            </a:endParaRPr>
          </a:p>
          <a:p>
            <a:pPr marL="171450" indent="-184150">
              <a:lnSpc>
                <a:spcPct val="125000"/>
              </a:lnSpc>
              <a:spcBef>
                <a:spcPts val="0"/>
              </a:spcBef>
              <a:buSzPts val="1400"/>
            </a:pPr>
            <a:r>
              <a:rPr lang="en-US" sz="1400" dirty="0">
                <a:latin typeface="Poppins" pitchFamily="2" charset="77"/>
                <a:cs typeface="Poppins" pitchFamily="2" charset="77"/>
              </a:rPr>
              <a:t>To go even further you could also research and include your main competitors.</a:t>
            </a:r>
            <a:endParaRPr sz="1400" dirty="0">
              <a:latin typeface="Poppins" pitchFamily="2" charset="77"/>
              <a:cs typeface="Poppins" pitchFamily="2" charset="77"/>
            </a:endParaRPr>
          </a:p>
          <a:p>
            <a:pPr marL="171450" indent="-184150">
              <a:lnSpc>
                <a:spcPct val="125000"/>
              </a:lnSpc>
              <a:spcBef>
                <a:spcPts val="0"/>
              </a:spcBef>
              <a:buSzPts val="1400"/>
            </a:pPr>
            <a:endParaRPr sz="1400" dirty="0">
              <a:latin typeface="Poppins" pitchFamily="2" charset="77"/>
              <a:cs typeface="Poppins" pitchFamily="2" charset="77"/>
            </a:endParaRPr>
          </a:p>
          <a:p>
            <a:pPr marL="0" lvl="0" indent="0" algn="l" rtl="0">
              <a:spcBef>
                <a:spcPts val="1000"/>
              </a:spcBef>
              <a:spcAft>
                <a:spcPts val="0"/>
              </a:spcAft>
              <a:buNone/>
            </a:pPr>
            <a:endParaRPr sz="1400" dirty="0">
              <a:latin typeface="Poppins" pitchFamily="2" charset="77"/>
              <a:cs typeface="Poppins" pitchFamily="2" charset="77"/>
            </a:endParaRPr>
          </a:p>
        </p:txBody>
      </p:sp>
      <p:sp>
        <p:nvSpPr>
          <p:cNvPr id="177" name="Google Shape;177;gecf6637f3f_0_9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7" name="Google Shape;114;gecf6637f3f_0_49">
            <a:extLst>
              <a:ext uri="{FF2B5EF4-FFF2-40B4-BE49-F238E27FC236}">
                <a16:creationId xmlns:a16="http://schemas.microsoft.com/office/drawing/2014/main" id="{D9ED66B6-5E81-5747-8CE5-2D4C7CD0CCF1}"/>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latin typeface="Poppins" pitchFamily="2" charset="77"/>
            <a:cs typeface="Poppins" pitchFamily="2" charset="77"/>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1120</Words>
  <Application>Microsoft Macintosh PowerPoint</Application>
  <PresentationFormat>Widescreen</PresentationFormat>
  <Paragraphs>122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Poppins</vt:lpstr>
      <vt:lpstr>Office Theme</vt:lpstr>
      <vt:lpstr>PowerPoint Presentation</vt:lpstr>
      <vt:lpstr>Understand your motivations and your organization's starting point</vt:lpstr>
      <vt:lpstr>Exercise 1: Self-reflection</vt:lpstr>
      <vt:lpstr>Climate change motivators</vt:lpstr>
      <vt:lpstr>Exercise 2: Talk to colleagues</vt:lpstr>
      <vt:lpstr>Baseline interview notes</vt:lpstr>
      <vt:lpstr>Baseline interview notes</vt:lpstr>
      <vt:lpstr>Baseline interview notes</vt:lpstr>
      <vt:lpstr>Exercise 3: Identify current attitude(s) to climate change within your organization</vt:lpstr>
      <vt:lpstr>Organizational attitude to climate change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Boot Camp Personal Action Plan</dc:title>
  <dc:subject/>
  <dc:creator>Harvard Alumni Climate and Environment</dc:creator>
  <cp:keywords/>
  <dc:description/>
  <cp:lastModifiedBy>David Raper</cp:lastModifiedBy>
  <cp:revision>34</cp:revision>
  <cp:lastPrinted>2021-09-27T12:36:06Z</cp:lastPrinted>
  <dcterms:created xsi:type="dcterms:W3CDTF">2021-08-23T21:45:00Z</dcterms:created>
  <dcterms:modified xsi:type="dcterms:W3CDTF">2021-09-29T16:55:34Z</dcterms:modified>
  <cp:category/>
</cp:coreProperties>
</file>