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24" name="Shape 124"/>
          <p:cNvSpPr/>
          <p:nvPr>
            <p:ph type="sldImg"/>
          </p:nvPr>
        </p:nvSpPr>
        <p:spPr>
          <a:xfrm>
            <a:off x="1143000" y="685800"/>
            <a:ext cx="4572000" cy="3429000"/>
          </a:xfrm>
          <a:prstGeom prst="rect">
            <a:avLst/>
          </a:prstGeom>
        </p:spPr>
        <p:txBody>
          <a:bodyPr/>
          <a:lstStyle/>
          <a:p>
            <a:pPr/>
          </a:p>
        </p:txBody>
      </p:sp>
      <p:sp>
        <p:nvSpPr>
          <p:cNvPr id="125" name="Shape 12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 name="Shape 130"/>
          <p:cNvSpPr/>
          <p:nvPr>
            <p:ph type="sldImg"/>
          </p:nvPr>
        </p:nvSpPr>
        <p:spPr>
          <a:prstGeom prst="rect">
            <a:avLst/>
          </a:prstGeom>
        </p:spPr>
        <p:txBody>
          <a:bodyPr/>
          <a:lstStyle/>
          <a:p>
            <a:pPr/>
          </a:p>
        </p:txBody>
      </p:sp>
      <p:sp>
        <p:nvSpPr>
          <p:cNvPr id="131" name="Shape 131"/>
          <p:cNvSpPr/>
          <p:nvPr>
            <p:ph type="body" sz="quarter" idx="1"/>
          </p:nvPr>
        </p:nvSpPr>
        <p:spPr>
          <a:prstGeom prst="rect">
            <a:avLst/>
          </a:prstGeom>
        </p:spPr>
        <p:txBody>
          <a:bodyPr/>
          <a:lstStyle/>
          <a:p>
            <a:pPr>
              <a:defRPr b="1" sz="1600">
                <a:latin typeface="Calibri"/>
                <a:ea typeface="Calibri"/>
                <a:cs typeface="Calibri"/>
                <a:sym typeface="Calibri"/>
              </a:defRPr>
            </a:pPr>
            <a:r>
              <a:t>Participants</a:t>
            </a:r>
            <a:r>
              <a:rPr b="0"/>
              <a:t> have already decided to attend a Showing. (go to next slide)</a:t>
            </a:r>
          </a:p>
          <a:p>
            <a:pPr>
              <a:defRPr sz="1600">
                <a:latin typeface="Calibri"/>
                <a:ea typeface="Calibri"/>
                <a:cs typeface="Calibri"/>
                <a:sym typeface="Calibri"/>
              </a:defRPr>
            </a:pPr>
          </a:p>
          <a:p>
            <a:pPr>
              <a:defRPr b="1" sz="1600">
                <a:latin typeface="Calibri"/>
                <a:ea typeface="Calibri"/>
                <a:cs typeface="Calibri"/>
                <a:sym typeface="Calibri"/>
              </a:defRPr>
            </a:pPr>
            <a:r>
              <a:t>General Audiences/Contemplators</a:t>
            </a:r>
            <a:r>
              <a:rPr b="0"/>
              <a:t> are fresh faces to EcoActUs and perhaps to the Climate Crisis. Their deck adds a quick review of the Climate Crisis (a few slides from Climate Reality Project). Jump to end of this section + 1 slide.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Shape 190"/>
          <p:cNvSpPr/>
          <p:nvPr>
            <p:ph type="sldImg"/>
          </p:nvPr>
        </p:nvSpPr>
        <p:spPr>
          <a:prstGeom prst="rect">
            <a:avLst/>
          </a:prstGeom>
        </p:spPr>
        <p:txBody>
          <a:bodyPr/>
          <a:lstStyle/>
          <a:p>
            <a:pPr/>
          </a:p>
        </p:txBody>
      </p:sp>
      <p:sp>
        <p:nvSpPr>
          <p:cNvPr id="191" name="Shape 191"/>
          <p:cNvSpPr/>
          <p:nvPr>
            <p:ph type="body" sz="quarter" idx="1"/>
          </p:nvPr>
        </p:nvSpPr>
        <p:spPr>
          <a:prstGeom prst="rect">
            <a:avLst/>
          </a:prstGeom>
        </p:spPr>
        <p:txBody>
          <a:bodyPr/>
          <a:lstStyle/>
          <a:p>
            <a:pPr>
              <a:defRPr sz="1600">
                <a:latin typeface="Calibri"/>
                <a:ea typeface="Calibri"/>
                <a:cs typeface="Calibri"/>
                <a:sym typeface="Calibri"/>
              </a:defRPr>
            </a:pPr>
            <a:r>
              <a:t>We’re going to walk through the actual web site in a minute, but let’s look at what’s available…</a:t>
            </a:r>
          </a:p>
          <a:p>
            <a:pPr>
              <a:defRPr sz="1600">
                <a:latin typeface="Calibri"/>
                <a:ea typeface="Calibri"/>
                <a:cs typeface="Calibri"/>
                <a:sym typeface="Calibri"/>
              </a:defRPr>
            </a:pPr>
          </a:p>
          <a:p>
            <a:pPr>
              <a:defRPr sz="1600">
                <a:latin typeface="Calibri"/>
                <a:ea typeface="Calibri"/>
                <a:cs typeface="Calibri"/>
                <a:sym typeface="Calibri"/>
              </a:defRPr>
            </a:pPr>
            <a:r>
              <a:t>There are 5 Sessions…</a:t>
            </a:r>
          </a:p>
          <a:p>
            <a:pPr marL="914400" indent="-317500">
              <a:lnSpc>
                <a:spcPct val="90000"/>
              </a:lnSpc>
              <a:spcBef>
                <a:spcPts val="500"/>
              </a:spcBef>
              <a:buClr>
                <a:srgbClr val="000000"/>
              </a:buClr>
              <a:buSzPts val="1600"/>
              <a:buAutoNum type="arabicPeriod" startAt="1"/>
              <a:defRPr sz="1600">
                <a:latin typeface="Calibri"/>
                <a:ea typeface="Calibri"/>
                <a:cs typeface="Calibri"/>
                <a:sym typeface="Calibri"/>
              </a:defRPr>
            </a:pPr>
            <a:r>
              <a:t>Introducing the Situation - what are the root causes and what must we do for our society to survive</a:t>
            </a:r>
          </a:p>
          <a:p>
            <a:pPr marL="914400" indent="-317500">
              <a:lnSpc>
                <a:spcPct val="90000"/>
              </a:lnSpc>
              <a:buClr>
                <a:srgbClr val="000000"/>
              </a:buClr>
              <a:buSzPts val="1600"/>
              <a:buAutoNum type="arabicPeriod" startAt="1"/>
              <a:defRPr sz="1600">
                <a:latin typeface="Calibri"/>
                <a:ea typeface="Calibri"/>
                <a:cs typeface="Calibri"/>
                <a:sym typeface="Calibri"/>
              </a:defRPr>
            </a:pPr>
            <a:r>
              <a:t>Strategies that Work - a drill down on the technologies your organization may need to become regenerative.  This includes detailed references to each of the technologies built into 6 tracks</a:t>
            </a:r>
          </a:p>
          <a:p>
            <a:pPr marL="914400" indent="-317500">
              <a:lnSpc>
                <a:spcPct val="90000"/>
              </a:lnSpc>
              <a:buClr>
                <a:srgbClr val="000000"/>
              </a:buClr>
              <a:buSzPts val="1600"/>
              <a:buAutoNum type="arabicPeriod" startAt="1"/>
              <a:defRPr sz="1600">
                <a:latin typeface="Calibri"/>
                <a:ea typeface="Calibri"/>
                <a:cs typeface="Calibri"/>
                <a:sym typeface="Calibri"/>
              </a:defRPr>
            </a:pPr>
            <a:r>
              <a:t>Challenging the Status Quo - how you can challenge your organization, your family and friends, associates to change to a regenerative economy</a:t>
            </a:r>
          </a:p>
          <a:p>
            <a:pPr marL="914400" indent="-317500">
              <a:lnSpc>
                <a:spcPct val="90000"/>
              </a:lnSpc>
              <a:buClr>
                <a:srgbClr val="000000"/>
              </a:buClr>
              <a:buSzPts val="1600"/>
              <a:buAutoNum type="arabicPeriod" startAt="1"/>
              <a:defRPr sz="1600">
                <a:latin typeface="Calibri"/>
                <a:ea typeface="Calibri"/>
                <a:cs typeface="Calibri"/>
                <a:sym typeface="Calibri"/>
              </a:defRPr>
            </a:pPr>
            <a:r>
              <a:t>Session 4. Road to Change - how you can build the roadmap for your organization to become regenerative</a:t>
            </a:r>
          </a:p>
          <a:p>
            <a:pPr marL="914400" indent="-317500">
              <a:lnSpc>
                <a:spcPct val="90000"/>
              </a:lnSpc>
              <a:buClr>
                <a:srgbClr val="000000"/>
              </a:buClr>
              <a:buSzPts val="1600"/>
              <a:buAutoNum type="arabicPeriod" startAt="1"/>
              <a:defRPr sz="1600">
                <a:latin typeface="Calibri"/>
                <a:ea typeface="Calibri"/>
                <a:cs typeface="Calibri"/>
                <a:sym typeface="Calibri"/>
              </a:defRPr>
            </a:pPr>
            <a:r>
              <a:t>Building Support - how to engage people and build their commitment to create a regenerative economy</a:t>
            </a:r>
          </a:p>
          <a:p>
            <a:pPr>
              <a:defRPr sz="1600">
                <a:latin typeface="Calibri"/>
                <a:ea typeface="Calibri"/>
                <a:cs typeface="Calibri"/>
                <a:sym typeface="Calibri"/>
              </a:defRPr>
            </a:pPr>
          </a:p>
          <a:p>
            <a:pPr>
              <a:defRPr sz="1600">
                <a:latin typeface="Calibri"/>
                <a:ea typeface="Calibri"/>
                <a:cs typeface="Calibri"/>
                <a:sym typeface="Calibri"/>
              </a:defRPr>
            </a:pPr>
            <a:r>
              <a:rPr b="1"/>
              <a:t>Dwight Eisenhower </a:t>
            </a:r>
            <a:r>
              <a:t>said,</a:t>
            </a:r>
          </a:p>
          <a:p>
            <a:pPr lvl="1">
              <a:defRPr sz="1600">
                <a:latin typeface="Calibri"/>
                <a:ea typeface="Calibri"/>
                <a:cs typeface="Calibri"/>
                <a:sym typeface="Calibri"/>
              </a:defRPr>
            </a:pPr>
            <a:r>
              <a:t>Motivation is the art of getting people to do what you want them to do</a:t>
            </a:r>
          </a:p>
          <a:p>
            <a:pPr lvl="1">
              <a:defRPr sz="1600">
                <a:latin typeface="Calibri"/>
                <a:ea typeface="Calibri"/>
                <a:cs typeface="Calibri"/>
                <a:sym typeface="Calibri"/>
              </a:defRPr>
            </a:pPr>
            <a:r>
              <a:t>Because they want to do it.</a:t>
            </a:r>
          </a:p>
          <a:p>
            <a:pPr>
              <a:defRPr sz="1600">
                <a:latin typeface="Calibri"/>
                <a:ea typeface="Calibri"/>
                <a:cs typeface="Calibri"/>
                <a:sym typeface="Calibri"/>
              </a:defRPr>
            </a:pPr>
          </a:p>
          <a:p>
            <a:pPr>
              <a:defRPr sz="1600">
                <a:latin typeface="Calibri"/>
                <a:ea typeface="Calibri"/>
                <a:cs typeface="Calibri"/>
                <a:sym typeface="Calibri"/>
              </a:defRPr>
            </a:pPr>
            <a:r>
              <a:t>Finally, Other material available to you, includes Curated References, along with Media in Movies, Art and Music.</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Shape 196"/>
          <p:cNvSpPr/>
          <p:nvPr>
            <p:ph type="sldImg"/>
          </p:nvPr>
        </p:nvSpPr>
        <p:spPr>
          <a:prstGeom prst="rect">
            <a:avLst/>
          </a:prstGeom>
        </p:spPr>
        <p:txBody>
          <a:bodyPr/>
          <a:lstStyle/>
          <a:p>
            <a:pPr/>
          </a:p>
        </p:txBody>
      </p:sp>
      <p:sp>
        <p:nvSpPr>
          <p:cNvPr id="197" name="Shape 197"/>
          <p:cNvSpPr/>
          <p:nvPr>
            <p:ph type="body" sz="quarter" idx="1"/>
          </p:nvPr>
        </p:nvSpPr>
        <p:spPr>
          <a:prstGeom prst="rect">
            <a:avLst/>
          </a:prstGeom>
        </p:spPr>
        <p:txBody>
          <a:bodyPr/>
          <a:lstStyle/>
          <a:p>
            <a:pPr>
              <a:defRPr>
                <a:latin typeface="Calibri"/>
                <a:ea typeface="Calibri"/>
                <a:cs typeface="Calibri"/>
                <a:sym typeface="Calibri"/>
              </a:defRPr>
            </a:pPr>
            <a:r>
              <a:t>Landing page EcoActUs.org  </a:t>
            </a:r>
          </a:p>
          <a:p>
            <a:pPr>
              <a:defRPr>
                <a:latin typeface="Calibri"/>
                <a:ea typeface="Calibri"/>
                <a:cs typeface="Calibri"/>
                <a:sym typeface="Calibri"/>
              </a:defRPr>
            </a:pPr>
          </a:p>
          <a:p>
            <a:pPr>
              <a:defRPr>
                <a:latin typeface="Calibri"/>
                <a:ea typeface="Calibri"/>
                <a:cs typeface="Calibri"/>
                <a:sym typeface="Calibri"/>
              </a:defRPr>
            </a:pPr>
            <a:r>
              <a:t>If website available, skip to slide 36 (otherwise next slides show website screen shots)</a:t>
            </a:r>
            <a:endParaRPr sz="1200"/>
          </a:p>
          <a:p>
            <a:pPr>
              <a:defRPr>
                <a:latin typeface="Calibri"/>
                <a:ea typeface="Calibri"/>
                <a:cs typeface="Calibri"/>
                <a:sym typeface="Calibri"/>
              </a:defRPr>
            </a:pPr>
          </a:p>
          <a:p>
            <a:pPr>
              <a:defRPr>
                <a:latin typeface="Calibri"/>
                <a:ea typeface="Calibri"/>
                <a:cs typeface="Calibri"/>
                <a:sym typeface="Calibri"/>
              </a:defRPr>
            </a:pPr>
            <a:r>
              <a:rPr b="1"/>
              <a:t>Website</a:t>
            </a:r>
            <a:r>
              <a:t> orientation (Live demo, if possible)</a:t>
            </a:r>
          </a:p>
          <a:p>
            <a:pPr lvl="1" marL="685800" indent="-165100">
              <a:lnSpc>
                <a:spcPct val="90000"/>
              </a:lnSpc>
              <a:spcBef>
                <a:spcPts val="500"/>
              </a:spcBef>
              <a:buClr>
                <a:srgbClr val="000000"/>
              </a:buClr>
              <a:buSzPts val="1400"/>
              <a:buFont typeface="Arial"/>
              <a:buChar char="•"/>
              <a:defRPr>
                <a:latin typeface="Calibri"/>
                <a:ea typeface="Calibri"/>
                <a:cs typeface="Calibri"/>
                <a:sym typeface="Calibri"/>
              </a:defRPr>
            </a:pPr>
            <a:r>
              <a:t>Start at EcoActUs.org (landing page, after login)</a:t>
            </a:r>
          </a:p>
          <a:p>
            <a:pPr lvl="1" marL="685800" indent="-165100">
              <a:lnSpc>
                <a:spcPct val="90000"/>
              </a:lnSpc>
              <a:spcBef>
                <a:spcPts val="500"/>
              </a:spcBef>
              <a:buClr>
                <a:srgbClr val="000000"/>
              </a:buClr>
              <a:buSzPts val="1400"/>
              <a:buFont typeface="Arial"/>
              <a:buChar char="•"/>
              <a:defRPr>
                <a:latin typeface="Calibri"/>
                <a:ea typeface="Calibri"/>
                <a:cs typeface="Calibri"/>
                <a:sym typeface="Calibri"/>
              </a:defRPr>
            </a:pPr>
            <a:r>
              <a:t>Review Participant’s Guide (Action Plan specifically)</a:t>
            </a:r>
          </a:p>
          <a:p>
            <a:pPr lvl="1" marL="685800" indent="-165100">
              <a:lnSpc>
                <a:spcPct val="90000"/>
              </a:lnSpc>
              <a:spcBef>
                <a:spcPts val="500"/>
              </a:spcBef>
              <a:buClr>
                <a:srgbClr val="000000"/>
              </a:buClr>
              <a:buSzPts val="1400"/>
              <a:buFont typeface="Arial"/>
              <a:buChar char="•"/>
              <a:defRPr>
                <a:latin typeface="Calibri"/>
                <a:ea typeface="Calibri"/>
                <a:cs typeface="Calibri"/>
                <a:sym typeface="Calibri"/>
              </a:defRPr>
            </a:pPr>
            <a:r>
              <a:t>Video introduction (play if time allows)</a:t>
            </a:r>
          </a:p>
          <a:p>
            <a:pPr>
              <a:lnSpc>
                <a:spcPct val="90000"/>
              </a:lnSpc>
              <a:spcBef>
                <a:spcPts val="500"/>
              </a:spcBef>
              <a:defRPr>
                <a:latin typeface="Calibri"/>
                <a:ea typeface="Calibri"/>
                <a:cs typeface="Calibri"/>
                <a:sym typeface="Calibri"/>
              </a:defRPr>
            </a:pPr>
          </a:p>
          <a:p>
            <a:pPr>
              <a:lnSpc>
                <a:spcPct val="90000"/>
              </a:lnSpc>
              <a:spcBef>
                <a:spcPts val="500"/>
              </a:spcBef>
              <a:defRPr>
                <a:latin typeface="Calibri"/>
                <a:ea typeface="Calibri"/>
                <a:cs typeface="Calibri"/>
                <a:sym typeface="Calibri"/>
              </a:defRPr>
            </a:pPr>
            <a:r>
              <a:rPr b="1"/>
              <a:t>Start eWorkbook</a:t>
            </a:r>
            <a:r>
              <a:t> (log in or create an account; remember to use the same email at each login)</a:t>
            </a:r>
            <a:endParaRPr sz="1200"/>
          </a:p>
          <a:p>
            <a:pPr>
              <a:defRPr sz="1200">
                <a:latin typeface="Calibri"/>
                <a:ea typeface="Calibri"/>
                <a:cs typeface="Calibri"/>
                <a:sym typeface="Calibri"/>
              </a:defRPr>
            </a:pPr>
            <a:r>
              <a:rPr b="1" sz="1400"/>
              <a:t>Five major sessions</a:t>
            </a:r>
            <a:r>
              <a:t> (1 - 5), Progress (if available), Certification of Attendance, CR Hub</a:t>
            </a:r>
          </a:p>
          <a:p>
            <a:pPr>
              <a:defRPr sz="1200">
                <a:latin typeface="Calibri"/>
                <a:ea typeface="Calibri"/>
                <a:cs typeface="Calibri"/>
                <a:sym typeface="Calibri"/>
              </a:defRPr>
            </a:pPr>
          </a:p>
          <a:p>
            <a:pPr>
              <a:defRPr sz="1200">
                <a:latin typeface="Calibri"/>
                <a:ea typeface="Calibri"/>
                <a:cs typeface="Calibri"/>
                <a:sym typeface="Calibri"/>
              </a:defRPr>
            </a:pPr>
            <a:r>
              <a:t>Point out upper left</a:t>
            </a:r>
            <a:r>
              <a:rPr b="1" sz="1400"/>
              <a:t> Other Media </a:t>
            </a:r>
            <a:r>
              <a:t>strip, navigation back, personal info, logout</a:t>
            </a:r>
          </a:p>
          <a:p>
            <a:pPr>
              <a:defRPr sz="1200">
                <a:latin typeface="Calibri"/>
                <a:ea typeface="Calibri"/>
                <a:cs typeface="Calibri"/>
                <a:sym typeface="Calibri"/>
              </a:defRPr>
            </a:pPr>
            <a:r>
              <a:t>An important set of references in EcoActUs are the Media links. Film, Art and Music resources can be found here. Check back to the website as new material is created and we add additional links like the 2 shown here.</a:t>
            </a:r>
          </a:p>
          <a:p>
            <a:pPr>
              <a:defRPr sz="1200">
                <a:latin typeface="Calibri"/>
                <a:ea typeface="Calibri"/>
                <a:cs typeface="Calibri"/>
                <a:sym typeface="Calibri"/>
              </a:defRPr>
            </a:pPr>
          </a:p>
          <a:p>
            <a:pPr>
              <a:defRPr b="1">
                <a:latin typeface="Calibri"/>
                <a:ea typeface="Calibri"/>
                <a:cs typeface="Calibri"/>
                <a:sym typeface="Calibri"/>
              </a:defRPr>
            </a:pPr>
            <a:r>
              <a:t>Progress bars, journey visualizer</a:t>
            </a:r>
          </a:p>
          <a:p>
            <a:pPr marL="228600" indent="-165100">
              <a:lnSpc>
                <a:spcPct val="90000"/>
              </a:lnSpc>
              <a:spcBef>
                <a:spcPts val="500"/>
              </a:spcBef>
              <a:buClr>
                <a:srgbClr val="000000"/>
              </a:buClr>
              <a:buSzPts val="1400"/>
              <a:buFont typeface="Arial"/>
              <a:buChar char="•"/>
              <a:defRPr>
                <a:latin typeface="Calibri"/>
                <a:ea typeface="Calibri"/>
                <a:cs typeface="Calibri"/>
                <a:sym typeface="Calibri"/>
              </a:defRPr>
            </a:pPr>
            <a:r>
              <a:rPr b="1"/>
              <a:t>Session 1</a:t>
            </a:r>
            <a:r>
              <a:t> / Introduction to the Situation</a:t>
            </a:r>
            <a:endParaRPr sz="1200"/>
          </a:p>
          <a:p>
            <a:pPr lvl="1" marL="685800" indent="-165100">
              <a:lnSpc>
                <a:spcPct val="90000"/>
              </a:lnSpc>
              <a:spcBef>
                <a:spcPts val="500"/>
              </a:spcBef>
              <a:buClr>
                <a:srgbClr val="000000"/>
              </a:buClr>
              <a:buSzPts val="1400"/>
              <a:buFont typeface="Arial"/>
              <a:buChar char="•"/>
              <a:defRPr>
                <a:latin typeface="Calibri"/>
                <a:ea typeface="Calibri"/>
                <a:cs typeface="Calibri"/>
                <a:sym typeface="Calibri"/>
              </a:defRPr>
            </a:pPr>
            <a:r>
              <a:t>Start review, after Action Plan, Explore, “Climate Emergency: Feed back Loops”</a:t>
            </a:r>
            <a:endParaRPr sz="1200"/>
          </a:p>
          <a:p>
            <a:pPr marL="228600" indent="-165100">
              <a:lnSpc>
                <a:spcPct val="90000"/>
              </a:lnSpc>
              <a:spcBef>
                <a:spcPts val="500"/>
              </a:spcBef>
              <a:buClr>
                <a:srgbClr val="000000"/>
              </a:buClr>
              <a:buSzPts val="1400"/>
              <a:buFont typeface="Arial"/>
              <a:buChar char="•"/>
              <a:defRPr b="1">
                <a:latin typeface="Calibri"/>
                <a:ea typeface="Calibri"/>
                <a:cs typeface="Calibri"/>
                <a:sym typeface="Calibri"/>
              </a:defRPr>
            </a:pPr>
            <a:r>
              <a:t>Session 2 / Transportation</a:t>
            </a:r>
            <a:endParaRPr sz="1200"/>
          </a:p>
          <a:p>
            <a:pPr lvl="1" marL="685800" indent="-165100">
              <a:lnSpc>
                <a:spcPct val="90000"/>
              </a:lnSpc>
              <a:spcBef>
                <a:spcPts val="500"/>
              </a:spcBef>
              <a:buClr>
                <a:srgbClr val="000000"/>
              </a:buClr>
              <a:buSzPts val="1400"/>
              <a:buFont typeface="Arial"/>
              <a:buChar char="•"/>
              <a:defRPr>
                <a:latin typeface="Calibri"/>
                <a:ea typeface="Calibri"/>
                <a:cs typeface="Calibri"/>
                <a:sym typeface="Calibri"/>
              </a:defRPr>
            </a:pPr>
            <a:r>
              <a:t>Each session has a standard format and Big Opportunities and Extended Reading are an example</a:t>
            </a:r>
            <a:endParaRPr sz="1200"/>
          </a:p>
          <a:p>
            <a:pPr marL="228600" indent="-165100">
              <a:lnSpc>
                <a:spcPct val="90000"/>
              </a:lnSpc>
              <a:spcBef>
                <a:spcPts val="500"/>
              </a:spcBef>
              <a:buClr>
                <a:srgbClr val="000000"/>
              </a:buClr>
              <a:buSzPts val="1400"/>
              <a:buFont typeface="Arial"/>
              <a:buChar char="•"/>
              <a:defRPr b="1">
                <a:latin typeface="Calibri"/>
                <a:ea typeface="Calibri"/>
                <a:cs typeface="Calibri"/>
                <a:sym typeface="Calibri"/>
              </a:defRPr>
            </a:pPr>
            <a:r>
              <a:t>Session 5</a:t>
            </a:r>
            <a:endParaRPr sz="1200"/>
          </a:p>
          <a:p>
            <a:pPr lvl="1" marL="685800" indent="-165100">
              <a:lnSpc>
                <a:spcPct val="90000"/>
              </a:lnSpc>
              <a:spcBef>
                <a:spcPts val="500"/>
              </a:spcBef>
              <a:buClr>
                <a:srgbClr val="000000"/>
              </a:buClr>
              <a:buSzPts val="1400"/>
              <a:buFont typeface="Arial"/>
              <a:buChar char="•"/>
              <a:defRPr>
                <a:latin typeface="Calibri"/>
                <a:ea typeface="Calibri"/>
                <a:cs typeface="Calibri"/>
                <a:sym typeface="Calibri"/>
              </a:defRPr>
            </a:pPr>
            <a:r>
              <a:t>Show video on eWorkbook: Investing in Sustainability Offers Strong Growth and an Attractive Future; Session 5  0:15:21 (play through 0:18:30 or to end if time permits) and 1:19:50</a:t>
            </a:r>
            <a:endParaRPr sz="1200"/>
          </a:p>
          <a:p>
            <a:pPr marL="228600" indent="-165100">
              <a:lnSpc>
                <a:spcPct val="90000"/>
              </a:lnSpc>
              <a:spcBef>
                <a:spcPts val="500"/>
              </a:spcBef>
              <a:buClr>
                <a:srgbClr val="000000"/>
              </a:buClr>
              <a:buSzPts val="1400"/>
              <a:buFont typeface="Arial"/>
              <a:buChar char="•"/>
              <a:defRPr>
                <a:latin typeface="Calibri"/>
                <a:ea typeface="Calibri"/>
                <a:cs typeface="Calibri"/>
                <a:sym typeface="Calibri"/>
              </a:defRPr>
            </a:pPr>
            <a:r>
              <a:t>We just looked at President Calderon 0:15:20 through 0:18:30. Each lecture session is indexed like this one so you can jump to a specific speaker.</a:t>
            </a:r>
            <a:endParaRPr sz="1200"/>
          </a:p>
          <a:p>
            <a:pPr marL="228600" indent="-165100">
              <a:lnSpc>
                <a:spcPct val="90000"/>
              </a:lnSpc>
              <a:spcBef>
                <a:spcPts val="500"/>
              </a:spcBef>
              <a:buClr>
                <a:srgbClr val="000000"/>
              </a:buClr>
              <a:buSzPts val="1400"/>
              <a:buFont typeface="Arial"/>
              <a:buChar char="•"/>
              <a:defRPr>
                <a:latin typeface="Calibri"/>
                <a:ea typeface="Calibri"/>
                <a:cs typeface="Calibri"/>
                <a:sym typeface="Calibri"/>
              </a:defRPr>
            </a:pPr>
            <a:r>
              <a:rPr b="1"/>
              <a:t>Fun and Playlist</a:t>
            </a:r>
            <a:r>
              <a:t> (start TEDxLA Louie Schwartzberg, if time permits)</a:t>
            </a:r>
            <a:endParaRPr sz="1200"/>
          </a:p>
          <a:p>
            <a:pPr marL="228600" indent="-165100">
              <a:lnSpc>
                <a:spcPct val="90000"/>
              </a:lnSpc>
              <a:spcBef>
                <a:spcPts val="500"/>
              </a:spcBef>
              <a:buClr>
                <a:srgbClr val="000000"/>
              </a:buClr>
              <a:buSzPts val="1400"/>
              <a:buFont typeface="Arial"/>
              <a:buChar char="•"/>
              <a:defRPr>
                <a:latin typeface="Calibri"/>
                <a:ea typeface="Calibri"/>
                <a:cs typeface="Calibri"/>
                <a:sym typeface="Calibri"/>
              </a:defRPr>
            </a:pPr>
            <a:r>
              <a:t>After each Session or Track, take the </a:t>
            </a:r>
            <a:r>
              <a:rPr b="1"/>
              <a:t>Quiz</a:t>
            </a:r>
            <a:r>
              <a:t>. After you’ve taken each quiz for the 5 sessions and at least one track quiz, you may apply for the Certificate of Completion.</a:t>
            </a:r>
          </a:p>
          <a:p>
            <a:pPr marL="228600" indent="-165100">
              <a:lnSpc>
                <a:spcPct val="90000"/>
              </a:lnSpc>
              <a:spcBef>
                <a:spcPts val="500"/>
              </a:spcBef>
              <a:buClr>
                <a:srgbClr val="000000"/>
              </a:buClr>
              <a:buSzPts val="1400"/>
              <a:buFont typeface="Arial"/>
              <a:buChar char="•"/>
              <a:defRPr>
                <a:latin typeface="Calibri"/>
                <a:ea typeface="Calibri"/>
                <a:cs typeface="Calibri"/>
                <a:sym typeface="Calibri"/>
              </a:defRPr>
            </a:pPr>
            <a:r>
              <a:rPr b="1"/>
              <a:t>Complete your own Action Plan</a:t>
            </a:r>
            <a:r>
              <a:t> as you go along, jot notes, references, contacts… as you begin to formulate your organization’s plan</a:t>
            </a:r>
            <a:endParaRPr sz="1200"/>
          </a:p>
          <a:p>
            <a:pPr marL="228600" indent="-165100">
              <a:lnSpc>
                <a:spcPct val="90000"/>
              </a:lnSpc>
              <a:spcBef>
                <a:spcPts val="500"/>
              </a:spcBef>
              <a:buClr>
                <a:srgbClr val="000000"/>
              </a:buClr>
              <a:buSzPts val="1400"/>
              <a:buFont typeface="Arial"/>
              <a:buChar char="•"/>
              <a:defRPr>
                <a:solidFill>
                  <a:srgbClr val="DDDDDD"/>
                </a:solidFill>
                <a:latin typeface="Calibri"/>
                <a:ea typeface="Calibri"/>
                <a:cs typeface="Calibri"/>
                <a:sym typeface="Calibri"/>
              </a:defRPr>
            </a:pPr>
            <a:r>
              <a:t>Complete the imbedded Action Plan as you go along, or you may want to use the Action Plan Template to jot notes and begin to formulate a plan for your organization. [put this back when the Action Plan is working]</a:t>
            </a:r>
            <a:endParaRPr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Shape 209"/>
          <p:cNvSpPr/>
          <p:nvPr>
            <p:ph type="sldImg"/>
          </p:nvPr>
        </p:nvSpPr>
        <p:spPr>
          <a:prstGeom prst="rect">
            <a:avLst/>
          </a:prstGeom>
        </p:spPr>
        <p:txBody>
          <a:bodyPr/>
          <a:lstStyle/>
          <a:p>
            <a:pPr/>
          </a:p>
        </p:txBody>
      </p:sp>
      <p:sp>
        <p:nvSpPr>
          <p:cNvPr id="210" name="Shape 210"/>
          <p:cNvSpPr/>
          <p:nvPr>
            <p:ph type="body" sz="quarter" idx="1"/>
          </p:nvPr>
        </p:nvSpPr>
        <p:spPr>
          <a:prstGeom prst="rect">
            <a:avLst/>
          </a:prstGeom>
        </p:spPr>
        <p:txBody>
          <a:bodyPr/>
          <a:lstStyle/>
          <a:p>
            <a:pPr>
              <a:defRPr sz="1600">
                <a:latin typeface="Calibri"/>
                <a:ea typeface="Calibri"/>
                <a:cs typeface="Calibri"/>
                <a:sym typeface="Calibri"/>
              </a:defRPr>
            </a:pPr>
            <a:r>
              <a:t>Remember, you may start at any time and go through at your own pace.</a:t>
            </a:r>
          </a:p>
          <a:p>
            <a:pPr>
              <a:defRPr sz="1600">
                <a:latin typeface="Calibri"/>
                <a:ea typeface="Calibri"/>
                <a:cs typeface="Calibri"/>
                <a:sym typeface="Calibri"/>
              </a:defRPr>
            </a:pPr>
            <a:r>
              <a:t>We’ll meet back in the scheduled small group sessions next Saturday and the following Saturday OR</a:t>
            </a:r>
          </a:p>
          <a:p>
            <a:pPr>
              <a:defRPr sz="1600">
                <a:latin typeface="Calibri"/>
                <a:ea typeface="Calibri"/>
                <a:cs typeface="Calibri"/>
                <a:sym typeface="Calibri"/>
              </a:defRPr>
            </a:pPr>
            <a:r>
              <a:t>   If your group has scheduled specific sessions then be sure to attend those. Your local facilitator will have communicated with you.</a:t>
            </a:r>
          </a:p>
          <a:p>
            <a:pPr>
              <a:defRPr sz="1600">
                <a:latin typeface="Calibri"/>
                <a:ea typeface="Calibri"/>
                <a:cs typeface="Calibri"/>
                <a:sym typeface="Calibri"/>
              </a:defRPr>
            </a:pPr>
            <a:r>
              <a:t>If you have problems, email… info@ecoActUs.org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 name="Shape 137"/>
          <p:cNvSpPr/>
          <p:nvPr>
            <p:ph type="sldImg"/>
          </p:nvPr>
        </p:nvSpPr>
        <p:spPr>
          <a:prstGeom prst="rect">
            <a:avLst/>
          </a:prstGeom>
        </p:spPr>
        <p:txBody>
          <a:bodyPr/>
          <a:lstStyle/>
          <a:p>
            <a:pPr/>
          </a:p>
        </p:txBody>
      </p:sp>
      <p:sp>
        <p:nvSpPr>
          <p:cNvPr id="138" name="Shape 138"/>
          <p:cNvSpPr/>
          <p:nvPr>
            <p:ph type="body" sz="quarter" idx="1"/>
          </p:nvPr>
        </p:nvSpPr>
        <p:spPr>
          <a:prstGeom prst="rect">
            <a:avLst/>
          </a:prstGeom>
        </p:spPr>
        <p:txBody>
          <a:bodyPr/>
          <a:lstStyle/>
          <a:p>
            <a:pPr>
              <a:defRPr b="1" sz="1600">
                <a:latin typeface="Calibri"/>
                <a:ea typeface="Calibri"/>
                <a:cs typeface="Calibri"/>
                <a:sym typeface="Calibri"/>
              </a:defRPr>
            </a:pPr>
            <a:r>
              <a:t>&lt;&lt;TITLE&gt;&gt; &lt;&lt;DATE1&gt;&gt; - &lt;&lt;DATE3&gt;&gt;</a:t>
            </a:r>
          </a:p>
          <a:p>
            <a:pPr>
              <a:defRPr sz="1600">
                <a:latin typeface="Calibri"/>
                <a:ea typeface="Calibri"/>
                <a:cs typeface="Calibri"/>
                <a:sym typeface="Calibri"/>
              </a:defRPr>
            </a:pPr>
          </a:p>
          <a:p>
            <a:pPr>
              <a:defRPr sz="1600">
                <a:latin typeface="Calibri"/>
                <a:ea typeface="Calibri"/>
                <a:cs typeface="Calibri"/>
                <a:sym typeface="Calibri"/>
              </a:defRPr>
            </a:pPr>
            <a:r>
              <a:t>Think about a “hook”  That’s a beginning that hooks people’s attention.  Grab their interest.  A personal story of how you got engaged, what caused you to think about it.  Perhaps a startling fact, maybe an example.  Raise their pain level and sense of need that the training will answer.</a:t>
            </a:r>
          </a:p>
          <a:p>
            <a:pPr>
              <a:defRPr sz="1600">
                <a:latin typeface="Calibri"/>
                <a:ea typeface="Calibri"/>
                <a:cs typeface="Calibri"/>
                <a:sym typeface="Calibri"/>
              </a:defRPr>
            </a:pPr>
          </a:p>
          <a:p>
            <a:pPr>
              <a:defRPr b="1" sz="1600">
                <a:latin typeface="Calibri"/>
                <a:ea typeface="Calibri"/>
                <a:cs typeface="Calibri"/>
                <a:sym typeface="Calibri"/>
              </a:defRPr>
            </a:pPr>
            <a:r>
              <a:t>Winston Churchill,</a:t>
            </a:r>
            <a:r>
              <a:rPr b="0"/>
              <a:t> on change, said:</a:t>
            </a:r>
            <a:endParaRPr b="0"/>
          </a:p>
          <a:p>
            <a:pPr>
              <a:defRPr sz="1600">
                <a:latin typeface="Calibri"/>
                <a:ea typeface="Calibri"/>
                <a:cs typeface="Calibri"/>
                <a:sym typeface="Calibri"/>
              </a:defRPr>
            </a:pPr>
            <a:r>
              <a:t>To improve is to change;</a:t>
            </a:r>
          </a:p>
          <a:p>
            <a:pPr>
              <a:defRPr sz="1600">
                <a:latin typeface="Calibri"/>
                <a:ea typeface="Calibri"/>
                <a:cs typeface="Calibri"/>
                <a:sym typeface="Calibri"/>
              </a:defRPr>
            </a:pPr>
            <a:r>
              <a:t>To be perfect is to change often.</a:t>
            </a:r>
          </a:p>
          <a:p>
            <a:pPr>
              <a:defRPr sz="1600">
                <a:latin typeface="Calibri"/>
                <a:ea typeface="Calibri"/>
                <a:cs typeface="Calibri"/>
                <a:sym typeface="Calibri"/>
              </a:defRPr>
            </a:pPr>
          </a:p>
          <a:p>
            <a:pPr>
              <a:defRPr sz="1600">
                <a:latin typeface="Calibri"/>
                <a:ea typeface="Calibri"/>
                <a:cs typeface="Calibri"/>
                <a:sym typeface="Calibri"/>
              </a:defRPr>
            </a:pPr>
            <a:r>
              <a:t>Change toward perfection is an iterative process. Particularly in complex issues, time for iteration is important. But don’t get bogged down in attaining perfection at the expense of good enough.  However, Good Enough is not mediocre.</a:t>
            </a:r>
          </a:p>
          <a:p>
            <a:pPr>
              <a:defRPr b="1" sz="1600">
                <a:latin typeface="Calibri"/>
                <a:ea typeface="Calibri"/>
                <a:cs typeface="Calibri"/>
                <a:sym typeface="Calibri"/>
              </a:defRPr>
            </a:pPr>
          </a:p>
          <a:p>
            <a:pPr>
              <a:defRPr sz="1600">
                <a:latin typeface="Calibri"/>
                <a:ea typeface="Calibri"/>
                <a:cs typeface="Calibri"/>
                <a:sym typeface="Calibri"/>
              </a:defRPr>
            </a:pPr>
            <a:r>
              <a:t>WELCOME</a:t>
            </a:r>
          </a:p>
          <a:p>
            <a:pPr>
              <a:defRPr sz="1600">
                <a:latin typeface="Calibri"/>
                <a:ea typeface="Calibri"/>
                <a:cs typeface="Calibri"/>
                <a:sym typeface="Calibri"/>
              </a:defRPr>
            </a:pPr>
            <a:r>
              <a:t>With the tools found in EcoActUs you will equip yourself to understand change and to assert your newfound knowledge within a framework of change inside an organization. If you are not currently inside an organization that has directed you to engage in sustainable action, then imagine that you will be or that an organization you already are in, needs to consider sustainable action. Go through the course acquiring knowledge and gain an understanding of both the environmental crisis along with tools for instigating change in organizations, independent of the specific cause you are promoting.</a:t>
            </a:r>
          </a:p>
          <a:p>
            <a:pPr>
              <a:defRPr sz="1600">
                <a:latin typeface="Calibri"/>
                <a:ea typeface="Calibri"/>
                <a:cs typeface="Calibri"/>
                <a:sym typeface="Calibri"/>
              </a:defRPr>
            </a:pPr>
          </a:p>
          <a:p>
            <a:pPr>
              <a:defRPr sz="1600">
                <a:latin typeface="Calibri"/>
                <a:ea typeface="Calibri"/>
                <a:cs typeface="Calibri"/>
                <a:sym typeface="Calibri"/>
              </a:defRPr>
            </a:pPr>
            <a:r>
              <a:t>By completing the EcoActUs training, you will have taken a significant step toward climate sustainability action. </a:t>
            </a:r>
          </a:p>
          <a:p>
            <a:pPr>
              <a:defRPr sz="1600">
                <a:latin typeface="Calibri"/>
                <a:ea typeface="Calibri"/>
                <a:cs typeface="Calibri"/>
                <a:sym typeface="Calibri"/>
              </a:defRPr>
            </a:pPr>
          </a:p>
          <a:p>
            <a:pPr>
              <a:defRPr sz="1600">
                <a:latin typeface="Calibri"/>
                <a:ea typeface="Calibri"/>
                <a:cs typeface="Calibri"/>
                <a:sym typeface="Calibri"/>
              </a:defRPr>
            </a:pPr>
            <a:r>
              <a:t>BASICS</a:t>
            </a:r>
          </a:p>
          <a:p>
            <a:pPr>
              <a:defRPr sz="1600">
                <a:latin typeface="Calibri"/>
                <a:ea typeface="Calibri"/>
                <a:cs typeface="Calibri"/>
                <a:sym typeface="Calibri"/>
              </a:defRPr>
            </a:pPr>
            <a:r>
              <a:t>Today I’ll provide some basic background around the history of EcoActUs development, its mission, and a bit about the educational methodology. You’ll see a live demo of the tool, including the eWorkbook. With this background you should feel comfortable in beginning your self-paced journey.</a:t>
            </a:r>
          </a:p>
          <a:p>
            <a:pPr>
              <a:defRPr sz="1600">
                <a:latin typeface="Calibri"/>
                <a:ea typeface="Calibri"/>
                <a:cs typeface="Calibri"/>
                <a:sym typeface="Calibri"/>
              </a:defRPr>
            </a:pPr>
          </a:p>
          <a:p>
            <a:pPr>
              <a:defRPr sz="1600">
                <a:latin typeface="Calibri"/>
                <a:ea typeface="Calibri"/>
                <a:cs typeface="Calibri"/>
                <a:sym typeface="Calibri"/>
              </a:defRPr>
            </a:pPr>
            <a:r>
              <a:t>SCHEDULE, SMALL GROUPS &amp; CERTIFICATE</a:t>
            </a:r>
          </a:p>
          <a:p>
            <a:pPr>
              <a:defRPr sz="1600">
                <a:latin typeface="Calibri"/>
                <a:ea typeface="Calibri"/>
                <a:cs typeface="Calibri"/>
                <a:sym typeface="Calibri"/>
              </a:defRPr>
            </a:pPr>
            <a:r>
              <a:t>I’ll also introduce the general schedule, including the 2 Small Group Discussion sessions planned and how to obtain your Certificate of Completion.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 name="Shape 142"/>
          <p:cNvSpPr/>
          <p:nvPr>
            <p:ph type="sldImg"/>
          </p:nvPr>
        </p:nvSpPr>
        <p:spPr>
          <a:prstGeom prst="rect">
            <a:avLst/>
          </a:prstGeom>
        </p:spPr>
        <p:txBody>
          <a:bodyPr/>
          <a:lstStyle/>
          <a:p>
            <a:pPr/>
          </a:p>
        </p:txBody>
      </p:sp>
      <p:sp>
        <p:nvSpPr>
          <p:cNvPr id="143" name="Shape 143"/>
          <p:cNvSpPr/>
          <p:nvPr>
            <p:ph type="body" sz="quarter" idx="1"/>
          </p:nvPr>
        </p:nvSpPr>
        <p:spPr>
          <a:prstGeom prst="rect">
            <a:avLst/>
          </a:prstGeom>
        </p:spPr>
        <p:txBody>
          <a:bodyPr/>
          <a:lstStyle/>
          <a:p>
            <a:pPr>
              <a:defRPr sz="1600">
                <a:latin typeface="Calibri"/>
                <a:ea typeface="Calibri"/>
                <a:cs typeface="Calibri"/>
                <a:sym typeface="Calibri"/>
              </a:defRPr>
            </a:pPr>
            <a:r>
              <a:t>Suggested text:</a:t>
            </a:r>
          </a:p>
          <a:p>
            <a:pPr>
              <a:defRPr sz="1600">
                <a:latin typeface="Calibri"/>
                <a:ea typeface="Calibri"/>
                <a:cs typeface="Calibri"/>
                <a:sym typeface="Calibri"/>
              </a:defRPr>
            </a:pPr>
            <a:r>
              <a:t>“Just so we’re all on the same page…”  Let’s review a couple of slides regarding the Climate Crisis.</a:t>
            </a:r>
            <a:br/>
            <a:r>
              <a:t>This might want to focus on Organizational Crisis (as opposed to the Contemplator Track which can be more general)</a:t>
            </a:r>
            <a:br/>
          </a:p>
          <a:p>
            <a:pPr>
              <a:defRPr sz="1600">
                <a:latin typeface="Calibri"/>
                <a:ea typeface="Calibri"/>
                <a:cs typeface="Calibri"/>
                <a:sym typeface="Calibri"/>
              </a:defRPr>
            </a:pPr>
          </a:p>
          <a:p>
            <a:pPr>
              <a:defRPr sz="1600">
                <a:latin typeface="Calibri"/>
                <a:ea typeface="Calibri"/>
                <a:cs typeface="Calibri"/>
                <a:sym typeface="Calibri"/>
              </a:defRPr>
            </a:pPr>
            <a:r>
              <a:t>Here’s the problem; global temperature increase has been steadily increasing since about 1950. And this is a reflection of atmospheric carbon dioxide (and other GHG) levels.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Shape 147"/>
          <p:cNvSpPr/>
          <p:nvPr>
            <p:ph type="sldImg"/>
          </p:nvPr>
        </p:nvSpPr>
        <p:spPr>
          <a:prstGeom prst="rect">
            <a:avLst/>
          </a:prstGeom>
        </p:spPr>
        <p:txBody>
          <a:bodyPr/>
          <a:lstStyle/>
          <a:p>
            <a:pPr/>
          </a:p>
        </p:txBody>
      </p:sp>
      <p:sp>
        <p:nvSpPr>
          <p:cNvPr id="148" name="Shape 148"/>
          <p:cNvSpPr/>
          <p:nvPr>
            <p:ph type="body" sz="quarter" idx="1"/>
          </p:nvPr>
        </p:nvSpPr>
        <p:spPr>
          <a:prstGeom prst="rect">
            <a:avLst/>
          </a:prstGeom>
        </p:spPr>
        <p:txBody>
          <a:bodyPr/>
          <a:lstStyle/>
          <a:p>
            <a:pPr>
              <a:lnSpc>
                <a:spcPct val="115000"/>
              </a:lnSpc>
              <a:defRPr sz="1600">
                <a:latin typeface="Calibri"/>
                <a:ea typeface="Calibri"/>
                <a:cs typeface="Calibri"/>
                <a:sym typeface="Calibri"/>
              </a:defRPr>
            </a:pPr>
            <a:r>
              <a:t>This graph shows carbon dioxide levels, with the most recent ones recorded at Mauna Loa observatory in Hawaii.  This graph shows the levels up to year 2020 at 412 ppm. Since this graph was created, the highest carbon dioxide level ever recorded at Mauna Loa was 421 ppm, recorded on Feb 14, 2022. We have to go back 2.5 million years to find CO2 levels this high. At that time sea level was 20 meters higher than now and the Artic was about 59ºF warmer than it is today.</a:t>
            </a:r>
          </a:p>
          <a:p>
            <a:pPr>
              <a:defRPr sz="1600">
                <a:latin typeface="Calibri"/>
                <a:ea typeface="Calibri"/>
                <a:cs typeface="Calibri"/>
                <a:sym typeface="Calibri"/>
              </a:defRPr>
            </a:pPr>
          </a:p>
          <a:p>
            <a:pPr>
              <a:defRPr sz="1600">
                <a:latin typeface="Calibri"/>
                <a:ea typeface="Calibri"/>
                <a:cs typeface="Calibri"/>
                <a:sym typeface="Calibri"/>
              </a:defRPr>
            </a:pPr>
            <a:r>
              <a:t>If all the glaciers and polar ice melted it’s estimated that sea level would rise 230 feet. Fort Worth is at 653 feet.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Shape 153"/>
          <p:cNvSpPr/>
          <p:nvPr>
            <p:ph type="sldImg"/>
          </p:nvPr>
        </p:nvSpPr>
        <p:spPr>
          <a:prstGeom prst="rect">
            <a:avLst/>
          </a:prstGeom>
        </p:spPr>
        <p:txBody>
          <a:bodyPr/>
          <a:lstStyle/>
          <a:p>
            <a:pPr/>
          </a:p>
        </p:txBody>
      </p:sp>
      <p:sp>
        <p:nvSpPr>
          <p:cNvPr id="154" name="Shape 154"/>
          <p:cNvSpPr/>
          <p:nvPr>
            <p:ph type="body" sz="quarter" idx="1"/>
          </p:nvPr>
        </p:nvSpPr>
        <p:spPr>
          <a:prstGeom prst="rect">
            <a:avLst/>
          </a:prstGeom>
        </p:spPr>
        <p:txBody>
          <a:bodyPr/>
          <a:lstStyle/>
          <a:p>
            <a:pPr>
              <a:defRPr sz="1600">
                <a:latin typeface="Calibri"/>
                <a:ea typeface="Calibri"/>
                <a:cs typeface="Calibri"/>
                <a:sym typeface="Calibri"/>
              </a:defRPr>
            </a:pPr>
            <a:r>
              <a:t>And we’re dumping 162 million tons each day into the atmosphere.</a:t>
            </a:r>
          </a:p>
          <a:p>
            <a:pPr>
              <a:defRPr sz="1600">
                <a:latin typeface="Calibri"/>
                <a:ea typeface="Calibri"/>
                <a:cs typeface="Calibri"/>
                <a:sym typeface="Calibri"/>
              </a:defRPr>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Shape 166"/>
          <p:cNvSpPr/>
          <p:nvPr>
            <p:ph type="sldImg"/>
          </p:nvPr>
        </p:nvSpPr>
        <p:spPr>
          <a:prstGeom prst="rect">
            <a:avLst/>
          </a:prstGeom>
        </p:spPr>
        <p:txBody>
          <a:bodyPr/>
          <a:lstStyle/>
          <a:p>
            <a:pPr/>
          </a:p>
        </p:txBody>
      </p:sp>
      <p:sp>
        <p:nvSpPr>
          <p:cNvPr id="167" name="Shape 167"/>
          <p:cNvSpPr/>
          <p:nvPr>
            <p:ph type="body" sz="quarter" idx="1"/>
          </p:nvPr>
        </p:nvSpPr>
        <p:spPr>
          <a:prstGeom prst="rect">
            <a:avLst/>
          </a:prstGeom>
        </p:spPr>
        <p:txBody>
          <a:bodyPr/>
          <a:lstStyle/>
          <a:p>
            <a:pPr defTabSz="342900"/>
            <a:r>
              <a:t>Here are the current and (</a:t>
            </a:r>
            <a:r>
              <a:rPr>
                <a:solidFill>
                  <a:schemeClr val="accent2">
                    <a:satOff val="-18194"/>
                    <a:lumOff val="-11215"/>
                  </a:schemeClr>
                </a:solidFill>
              </a:rPr>
              <a:t>click</a:t>
            </a:r>
            <a:r>
              <a:t>) predicted uninhabitable zones of the earth. These are areas where the WetBulb temperatures are high enough that humans cannot survive outside for more than 2 hours because the body can’t cool itself through evaporating perspiration. And people will be leaving these areas because they are just too inhospitable.</a:t>
            </a:r>
          </a:p>
          <a:p>
            <a:pPr defTabSz="342900">
              <a:defRPr b="1"/>
            </a:pPr>
          </a:p>
          <a:p>
            <a:pPr>
              <a:defRPr sz="1600">
                <a:latin typeface="Calibri"/>
                <a:ea typeface="Calibri"/>
                <a:cs typeface="Calibri"/>
                <a:sym typeface="Calibri"/>
              </a:defRPr>
            </a:pPr>
            <a:r>
              <a:t>So now we know a bit about </a:t>
            </a:r>
            <a:r>
              <a:rPr b="1"/>
              <a:t>WHY</a:t>
            </a:r>
            <a:r>
              <a:t> we need to get activated. And, by the way, the WHO and the UNs, IPCC (Intergovernmental Panel on Climate Change) report, recently summarized findings from around the global:</a:t>
            </a:r>
          </a:p>
          <a:p>
            <a:pPr>
              <a:defRPr sz="1600">
                <a:latin typeface="Calibri"/>
                <a:ea typeface="Calibri"/>
                <a:cs typeface="Calibri"/>
                <a:sym typeface="Calibri"/>
              </a:defRPr>
            </a:pPr>
            <a:r>
              <a:t>  One *	The planet is facing a crisis of </a:t>
            </a:r>
            <a:r>
              <a:rPr b="1"/>
              <a:t>unprecedented</a:t>
            </a:r>
            <a:r>
              <a:t> magnitude</a:t>
            </a:r>
          </a:p>
          <a:p>
            <a:pPr>
              <a:defRPr sz="1600">
                <a:latin typeface="Calibri"/>
                <a:ea typeface="Calibri"/>
                <a:cs typeface="Calibri"/>
                <a:sym typeface="Calibri"/>
              </a:defRPr>
            </a:pPr>
            <a:r>
              <a:t>  Two *	The impacts of climate change disproportionally impact vulnerable and disadvantaged communities</a:t>
            </a:r>
          </a:p>
          <a:p>
            <a:pPr>
              <a:defRPr sz="1600">
                <a:latin typeface="Calibri"/>
                <a:ea typeface="Calibri"/>
                <a:cs typeface="Calibri"/>
                <a:sym typeface="Calibri"/>
              </a:defRPr>
            </a:pPr>
            <a:r>
              <a:t>  Three *	Current GHG emissions continue to rise and current plans are not ambitious enough to limit temperature change to less than 1.5ºC (2.7ºF) and thus prevent a global catastrophe</a:t>
            </a:r>
          </a:p>
          <a:p>
            <a:pPr>
              <a:defRPr sz="1600">
                <a:latin typeface="Calibri"/>
                <a:ea typeface="Calibri"/>
                <a:cs typeface="Calibri"/>
                <a:sym typeface="Calibri"/>
              </a:defRPr>
            </a:pPr>
            <a:r>
              <a:t>  Four *	We have only a </a:t>
            </a:r>
            <a:r>
              <a:rPr b="1"/>
              <a:t>few years</a:t>
            </a:r>
            <a:r>
              <a:t> (not even centuries) to act</a:t>
            </a:r>
          </a:p>
          <a:p>
            <a:pPr>
              <a:defRPr sz="1600">
                <a:latin typeface="Calibri"/>
                <a:ea typeface="Calibri"/>
                <a:cs typeface="Calibri"/>
                <a:sym typeface="Calibri"/>
              </a:defRPr>
            </a:pPr>
            <a:r>
              <a:t>  Five *	And luckily, </a:t>
            </a:r>
            <a:r>
              <a:rPr b="1"/>
              <a:t>every country has agreed </a:t>
            </a:r>
            <a:r>
              <a:t>with the basic tenet that we need to work on this crisis</a:t>
            </a:r>
          </a:p>
          <a:p>
            <a:pPr>
              <a:defRPr sz="1600">
                <a:latin typeface="Calibri"/>
                <a:ea typeface="Calibri"/>
                <a:cs typeface="Calibri"/>
                <a:sym typeface="Calibri"/>
              </a:defRPr>
            </a:pPr>
          </a:p>
          <a:p>
            <a:pPr>
              <a:defRPr sz="1600">
                <a:latin typeface="Calibri"/>
                <a:ea typeface="Calibri"/>
                <a:cs typeface="Calibri"/>
                <a:sym typeface="Calibri"/>
              </a:defRPr>
            </a:pPr>
            <a:r>
              <a:t>As Bill Gates noted in an analogy; once the bathtub is full, you must stop adding </a:t>
            </a:r>
            <a:r>
              <a:rPr b="1"/>
              <a:t>any</a:t>
            </a:r>
            <a:r>
              <a:t> water if you want to prevent an overflow. Substitute carbon dioxide for water and atmosphere for bathtub and you can see where we are. Natural processes will reduce carbon dioxide in the atmosphere, over time, but it’s a slow process; but </a:t>
            </a:r>
            <a:r>
              <a:rPr b="1"/>
              <a:t>we</a:t>
            </a:r>
            <a:r>
              <a:t> need to stop filling the bathtub.</a:t>
            </a:r>
          </a:p>
          <a:p>
            <a:pPr>
              <a:defRPr sz="1600">
                <a:latin typeface="Calibri"/>
                <a:ea typeface="Calibri"/>
                <a:cs typeface="Calibri"/>
                <a:sym typeface="Calibri"/>
              </a:defRPr>
            </a:pPr>
          </a:p>
          <a:p>
            <a:pPr>
              <a:defRPr sz="1600">
                <a:latin typeface="Calibri"/>
                <a:ea typeface="Calibri"/>
                <a:cs typeface="Calibri"/>
                <a:sym typeface="Calibri"/>
              </a:defRPr>
            </a:pPr>
          </a:p>
          <a:p>
            <a:pPr defTabSz="342900">
              <a:defRPr b="1"/>
            </a:pPr>
            <a:r>
              <a:t>ID #6589 - Can be used in noncommercial online and TV broadcasts of your presentation, but not modified.</a:t>
            </a:r>
          </a:p>
          <a:p>
            <a:pPr defTabSz="342900"/>
          </a:p>
          <a:p>
            <a:pPr defTabSz="342900"/>
            <a:r>
              <a:t>Here are the areas that are deemed uninhabitable today on Earth. By uninhabitable, what the scientists say is that if the combination of the heat index or the WetBulb temperatures, if it gets above a certain level, humans cannot survive for more than two hours outside. Because the core of the human body can’t cool itself down. We weren’t intended to live in conditions like that. Goldilocks planet, we’ve got no more use for Goldilocks, we’re just going to change everything. Anyway, this is what it does to the uninhabitable zones over the next less than 50 years. Again, you can see the Indian subcontinent, lots of the southeast Asian archipelago, Laos, Cambodia, large parts of Africa and South America, and Central America. And people pick up and leave, of course they do! </a:t>
            </a:r>
          </a:p>
          <a:p>
            <a:pPr defTabSz="342900"/>
          </a:p>
          <a:p>
            <a:pPr defTabSz="342900"/>
            <a:r>
              <a:rPr b="1"/>
              <a:t>DESCRIPTION</a:t>
            </a:r>
            <a:r>
              <a:t>: Map depicting Earth’s “uninhabitable” zones under current conditions and projected conditions by 2070</a:t>
            </a:r>
          </a:p>
          <a:p>
            <a:pPr defTabSz="342900"/>
          </a:p>
          <a:p>
            <a:pPr defTabSz="342900"/>
            <a:r>
              <a:rPr b="1"/>
              <a:t>SLIDE SOURCE(S)</a:t>
            </a:r>
            <a:r>
              <a:t>: https://www.washingtonpost.com/weather/2020/05/04/human-climate-niche/?itid=hp_world1-8-12_climate-change-420pm%3Ahomepage%2Fstory-ans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Shape 171"/>
          <p:cNvSpPr/>
          <p:nvPr>
            <p:ph type="sldImg"/>
          </p:nvPr>
        </p:nvSpPr>
        <p:spPr>
          <a:prstGeom prst="rect">
            <a:avLst/>
          </a:prstGeom>
        </p:spPr>
        <p:txBody>
          <a:bodyPr/>
          <a:lstStyle/>
          <a:p>
            <a:pPr/>
          </a:p>
        </p:txBody>
      </p:sp>
      <p:sp>
        <p:nvSpPr>
          <p:cNvPr id="172" name="Shape 172"/>
          <p:cNvSpPr/>
          <p:nvPr>
            <p:ph type="body" sz="quarter" idx="1"/>
          </p:nvPr>
        </p:nvSpPr>
        <p:spPr>
          <a:prstGeom prst="rect">
            <a:avLst/>
          </a:prstGeom>
        </p:spPr>
        <p:txBody>
          <a:bodyPr/>
          <a:lstStyle/>
          <a:p>
            <a:pPr>
              <a:defRPr b="1" sz="1600">
                <a:latin typeface="Calibri"/>
                <a:ea typeface="Calibri"/>
                <a:cs typeface="Calibri"/>
                <a:sym typeface="Calibri"/>
              </a:defRPr>
            </a:pPr>
            <a:r>
              <a:t>We are a</a:t>
            </a:r>
            <a:r>
              <a:rPr b="0"/>
              <a:t> group of volunteers, brought together with the aim of bringing a credible tool to as many individuals, and hence organizations, as possible. A joint effort of Climate Reality Project and Harvard Alumni for Climate and the Environment which brought together some of the strongest minds in environmental science and in organizational change. Over 1,000 individuals have taken the training and more showings are scheduled.</a:t>
            </a:r>
          </a:p>
          <a:p>
            <a:pPr>
              <a:defRPr sz="1600">
                <a:latin typeface="Calibri"/>
                <a:ea typeface="Calibri"/>
                <a:cs typeface="Calibri"/>
                <a:sym typeface="Calibri"/>
              </a:defRPr>
            </a:pPr>
          </a:p>
          <a:p>
            <a:pPr>
              <a:defRPr sz="1600">
                <a:latin typeface="Calibri"/>
                <a:ea typeface="Calibri"/>
                <a:cs typeface="Calibri"/>
                <a:sym typeface="Calibri"/>
              </a:defRPr>
            </a:pPr>
            <a:r>
              <a:t>So </a:t>
            </a:r>
            <a:r>
              <a:rPr b="1"/>
              <a:t>WHAT</a:t>
            </a:r>
            <a:r>
              <a:t> can we do, and more specifically what is EcoActUs doing...</a:t>
            </a:r>
          </a:p>
          <a:p>
            <a:pPr>
              <a:defRPr sz="1600">
                <a:latin typeface="Calibri"/>
                <a:ea typeface="Calibri"/>
                <a:cs typeface="Calibri"/>
                <a:sym typeface="Calibri"/>
              </a:defRPr>
            </a:pPr>
            <a:r>
              <a:t>  * Help individuals understand the root causes of the environmental crisis (Climate Reality does a really good job of helping us all understand the problem and EcoActUs takes the next step to help us know how to lead our organizations into action)</a:t>
            </a:r>
          </a:p>
          <a:p>
            <a:pPr>
              <a:defRPr sz="1600">
                <a:latin typeface="Calibri"/>
                <a:ea typeface="Calibri"/>
                <a:cs typeface="Calibri"/>
                <a:sym typeface="Calibri"/>
              </a:defRPr>
            </a:pPr>
          </a:p>
          <a:p>
            <a:pPr>
              <a:defRPr sz="1600">
                <a:latin typeface="Calibri"/>
                <a:ea typeface="Calibri"/>
                <a:cs typeface="Calibri"/>
                <a:sym typeface="Calibri"/>
              </a:defRPr>
            </a:pPr>
            <a:r>
              <a:t>  * What we as individuals can do about it</a:t>
            </a:r>
          </a:p>
          <a:p>
            <a:pPr>
              <a:defRPr sz="1600">
                <a:latin typeface="Calibri"/>
                <a:ea typeface="Calibri"/>
                <a:cs typeface="Calibri"/>
                <a:sym typeface="Calibri"/>
              </a:defRPr>
            </a:pPr>
          </a:p>
          <a:p>
            <a:pPr>
              <a:defRPr sz="1600">
                <a:latin typeface="Calibri"/>
                <a:ea typeface="Calibri"/>
                <a:cs typeface="Calibri"/>
                <a:sym typeface="Calibri"/>
              </a:defRPr>
            </a:pPr>
            <a:r>
              <a:t>  * Organizations, working on solving these problems can do what individuals can only dabble in; and together organizations can produce the kind of global action needed for the climate change crisis</a:t>
            </a:r>
          </a:p>
          <a:p>
            <a:pPr>
              <a:defRPr sz="1600">
                <a:latin typeface="Calibri"/>
                <a:ea typeface="Calibri"/>
                <a:cs typeface="Calibri"/>
                <a:sym typeface="Calibri"/>
              </a:defRPr>
            </a:pPr>
          </a:p>
          <a:p>
            <a:pPr>
              <a:defRPr sz="1600">
                <a:latin typeface="Calibri"/>
                <a:ea typeface="Calibri"/>
                <a:cs typeface="Calibri"/>
                <a:sym typeface="Calibri"/>
              </a:defRPr>
            </a:pPr>
            <a:r>
              <a:t>Our </a:t>
            </a:r>
            <a:r>
              <a:rPr b="1"/>
              <a:t>goal</a:t>
            </a:r>
            <a:r>
              <a:t> is to educate people and organizations in order that they can bring the planet back to a </a:t>
            </a:r>
            <a:r>
              <a:rPr b="1"/>
              <a:t>regenerative state</a:t>
            </a:r>
            <a:r>
              <a:t>...</a:t>
            </a:r>
          </a:p>
          <a:p>
            <a:pPr>
              <a:defRPr sz="1600">
                <a:latin typeface="Calibri"/>
                <a:ea typeface="Calibri"/>
                <a:cs typeface="Calibri"/>
                <a:sym typeface="Calibri"/>
              </a:defRPr>
            </a:pPr>
            <a:r>
              <a:t>  * In the past, the earth and its living systems were regenerative. Everything created by life was recycled; broken down and reused.</a:t>
            </a:r>
          </a:p>
          <a:p>
            <a:pPr>
              <a:defRPr sz="1600">
                <a:latin typeface="Calibri"/>
                <a:ea typeface="Calibri"/>
                <a:cs typeface="Calibri"/>
                <a:sym typeface="Calibri"/>
              </a:defRPr>
            </a:pPr>
            <a:r>
              <a:t>  * The processes of life regenerate the requirements for life; plants take in carbon dioxide, producing oxygen. Animals take in oxygen and produce carbon dioxide. When in harmony, a balanced and self-sustaining, self-regenerative system is created</a:t>
            </a:r>
          </a:p>
          <a:p>
            <a:pPr>
              <a:defRPr sz="1600">
                <a:latin typeface="Calibri"/>
                <a:ea typeface="Calibri"/>
                <a:cs typeface="Calibri"/>
                <a:sym typeface="Calibri"/>
              </a:defRPr>
            </a:pPr>
            <a:r>
              <a:t>  * Even geologic processes are regenerative; the continental plates push together raising mountains which are slowly weathered away</a:t>
            </a:r>
          </a:p>
          <a:p>
            <a:pPr>
              <a:defRPr sz="1600">
                <a:latin typeface="Calibri"/>
                <a:ea typeface="Calibri"/>
                <a:cs typeface="Calibri"/>
                <a:sym typeface="Calibri"/>
              </a:defRPr>
            </a:pPr>
          </a:p>
          <a:p>
            <a:pPr>
              <a:defRPr sz="1600">
                <a:latin typeface="Calibri"/>
                <a:ea typeface="Calibri"/>
                <a:cs typeface="Calibri"/>
                <a:sym typeface="Calibri"/>
              </a:defRPr>
            </a:pPr>
            <a:r>
              <a:t>So our thinking should be focused on creating regenerative processes, a more ambitious goal than “sustainability”, if the planet is to support 8, 9,10 B people. We must become regenerative.</a:t>
            </a:r>
          </a:p>
          <a:p>
            <a:pPr>
              <a:defRPr sz="1600">
                <a:latin typeface="Calibri"/>
                <a:ea typeface="Calibri"/>
                <a:cs typeface="Calibri"/>
                <a:sym typeface="Calibri"/>
              </a:defRPr>
            </a:pPr>
          </a:p>
          <a:p>
            <a:pPr>
              <a:defRPr sz="1600">
                <a:latin typeface="Calibri"/>
                <a:ea typeface="Calibri"/>
                <a:cs typeface="Calibri"/>
                <a:sym typeface="Calibri"/>
              </a:defRPr>
            </a:pPr>
            <a:r>
              <a:t>And in this resetting of our economic and social goals let’s not forget that the current climate crisis affects disadvantages communities more strongly than anyone else. Let’s use this time to left all people up so that everyone has access to clean water, clean air, affordable, resilient housing and sustainable jobs.</a:t>
            </a:r>
          </a:p>
          <a:p>
            <a:pPr>
              <a:defRPr sz="1600">
                <a:latin typeface="Calibri"/>
                <a:ea typeface="Calibri"/>
                <a:cs typeface="Calibri"/>
                <a:sym typeface="Calibri"/>
              </a:defRPr>
            </a:pPr>
          </a:p>
          <a:p>
            <a:pPr>
              <a:defRPr sz="1600">
                <a:latin typeface="Calibri"/>
                <a:ea typeface="Calibri"/>
                <a:cs typeface="Calibri"/>
                <a:sym typeface="Calibri"/>
              </a:defRPr>
            </a:pPr>
            <a:r>
              <a:t>In doing so, we will have done our best to pass on, to our children and their children, a beautiful, safe and habitable environment for all.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Shape 176"/>
          <p:cNvSpPr/>
          <p:nvPr>
            <p:ph type="sldImg"/>
          </p:nvPr>
        </p:nvSpPr>
        <p:spPr>
          <a:prstGeom prst="rect">
            <a:avLst/>
          </a:prstGeom>
        </p:spPr>
        <p:txBody>
          <a:bodyPr/>
          <a:lstStyle/>
          <a:p>
            <a:pPr/>
          </a:p>
        </p:txBody>
      </p:sp>
      <p:sp>
        <p:nvSpPr>
          <p:cNvPr id="177" name="Shape 177"/>
          <p:cNvSpPr/>
          <p:nvPr>
            <p:ph type="body" sz="quarter" idx="1"/>
          </p:nvPr>
        </p:nvSpPr>
        <p:spPr>
          <a:prstGeom prst="rect">
            <a:avLst/>
          </a:prstGeom>
        </p:spPr>
        <p:txBody>
          <a:bodyPr/>
          <a:lstStyle/>
          <a:p>
            <a:pPr>
              <a:defRPr sz="1600">
                <a:latin typeface="Calibri"/>
                <a:ea typeface="Calibri"/>
                <a:cs typeface="Calibri"/>
                <a:sym typeface="Calibri"/>
              </a:defRPr>
            </a:pPr>
            <a:r>
              <a:t>Here’s an example of regenerative thinking in the area of Regenerative Agriculture.</a:t>
            </a:r>
          </a:p>
          <a:p>
            <a:pPr>
              <a:defRPr sz="1600">
                <a:latin typeface="Calibri"/>
                <a:ea typeface="Calibri"/>
                <a:cs typeface="Calibri"/>
                <a:sym typeface="Calibri"/>
              </a:defRPr>
            </a:pPr>
          </a:p>
          <a:p>
            <a:pPr>
              <a:lnSpc>
                <a:spcPct val="115000"/>
              </a:lnSpc>
              <a:defRPr sz="1600">
                <a:latin typeface="Calibri"/>
                <a:ea typeface="Calibri"/>
                <a:cs typeface="Calibri"/>
                <a:sym typeface="Calibri"/>
              </a:defRPr>
            </a:pPr>
            <a:r>
              <a:t>Here are the principles:</a:t>
            </a:r>
          </a:p>
          <a:p>
            <a:pPr>
              <a:lnSpc>
                <a:spcPct val="115000"/>
              </a:lnSpc>
              <a:defRPr sz="1600">
                <a:latin typeface="Calibri"/>
                <a:ea typeface="Calibri"/>
                <a:cs typeface="Calibri"/>
                <a:sym typeface="Calibri"/>
              </a:defRPr>
            </a:pPr>
            <a:r>
              <a:t>* concentrate on the health of the soil,</a:t>
            </a:r>
          </a:p>
          <a:p>
            <a:pPr>
              <a:lnSpc>
                <a:spcPct val="115000"/>
              </a:lnSpc>
              <a:defRPr sz="1600">
                <a:latin typeface="Calibri"/>
                <a:ea typeface="Calibri"/>
                <a:cs typeface="Calibri"/>
                <a:sym typeface="Calibri"/>
              </a:defRPr>
            </a:pPr>
            <a:r>
              <a:t>* On biodiversity,</a:t>
            </a:r>
          </a:p>
          <a:p>
            <a:pPr>
              <a:lnSpc>
                <a:spcPct val="115000"/>
              </a:lnSpc>
              <a:defRPr sz="1600">
                <a:latin typeface="Calibri"/>
                <a:ea typeface="Calibri"/>
                <a:cs typeface="Calibri"/>
                <a:sym typeface="Calibri"/>
              </a:defRPr>
            </a:pPr>
            <a:r>
              <a:t>* the quality of your water, and</a:t>
            </a:r>
          </a:p>
          <a:p>
            <a:pPr>
              <a:lnSpc>
                <a:spcPct val="115000"/>
              </a:lnSpc>
              <a:defRPr sz="1600">
                <a:latin typeface="Calibri"/>
                <a:ea typeface="Calibri"/>
                <a:cs typeface="Calibri"/>
                <a:sym typeface="Calibri"/>
              </a:defRPr>
            </a:pPr>
            <a:r>
              <a:t>* the social and economic equity for the people who are working on the farms and all those who are connected to the operation.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Shape 182"/>
          <p:cNvSpPr/>
          <p:nvPr>
            <p:ph type="sldImg"/>
          </p:nvPr>
        </p:nvSpPr>
        <p:spPr>
          <a:prstGeom prst="rect">
            <a:avLst/>
          </a:prstGeom>
        </p:spPr>
        <p:txBody>
          <a:bodyPr/>
          <a:lstStyle/>
          <a:p>
            <a:pPr/>
          </a:p>
        </p:txBody>
      </p:sp>
      <p:sp>
        <p:nvSpPr>
          <p:cNvPr id="183" name="Shape 183"/>
          <p:cNvSpPr/>
          <p:nvPr>
            <p:ph type="body" sz="quarter" idx="1"/>
          </p:nvPr>
        </p:nvSpPr>
        <p:spPr>
          <a:prstGeom prst="rect">
            <a:avLst/>
          </a:prstGeom>
        </p:spPr>
        <p:txBody>
          <a:bodyPr/>
          <a:lstStyle/>
          <a:p>
            <a:pPr>
              <a:defRPr b="1" sz="1600">
                <a:latin typeface="Calibri"/>
                <a:ea typeface="Calibri"/>
                <a:cs typeface="Calibri"/>
                <a:sym typeface="Calibri"/>
              </a:defRPr>
            </a:pPr>
            <a:r>
              <a:t>&lt;&lt;ORGANIZATION&gt;&gt; &lt;&lt;DATE1 - DATE3&gt;&gt;</a:t>
            </a:r>
          </a:p>
          <a:p>
            <a:pPr>
              <a:defRPr sz="1600">
                <a:latin typeface="Calibri"/>
                <a:ea typeface="Calibri"/>
                <a:cs typeface="Calibri"/>
                <a:sym typeface="Calibri"/>
              </a:defRPr>
            </a:pPr>
          </a:p>
          <a:p>
            <a:pPr>
              <a:defRPr sz="1600">
                <a:latin typeface="Calibri"/>
                <a:ea typeface="Calibri"/>
                <a:cs typeface="Calibri"/>
                <a:sym typeface="Calibri"/>
              </a:defRPr>
            </a:pPr>
            <a:r>
              <a:t>The material is largely self-paced, but some structure helps. Suggested structure:</a:t>
            </a:r>
          </a:p>
          <a:p>
            <a:pPr>
              <a:defRPr sz="1600">
                <a:latin typeface="Calibri"/>
                <a:ea typeface="Calibri"/>
                <a:cs typeface="Calibri"/>
                <a:sym typeface="Calibri"/>
              </a:defRPr>
            </a:pPr>
          </a:p>
          <a:p>
            <a:pPr>
              <a:defRPr sz="1600">
                <a:latin typeface="Calibri"/>
                <a:ea typeface="Calibri"/>
                <a:cs typeface="Calibri"/>
                <a:sym typeface="Calibri"/>
              </a:defRPr>
            </a:pPr>
            <a:r>
              <a:t>An Introductory Session</a:t>
            </a:r>
          </a:p>
          <a:p>
            <a:pPr>
              <a:defRPr sz="1600">
                <a:latin typeface="Calibri"/>
                <a:ea typeface="Calibri"/>
                <a:cs typeface="Calibri"/>
                <a:sym typeface="Calibri"/>
              </a:defRPr>
            </a:pPr>
            <a:r>
              <a:t>Then self-paced learning</a:t>
            </a:r>
          </a:p>
          <a:p>
            <a:pPr>
              <a:defRPr sz="1600">
                <a:latin typeface="Calibri"/>
                <a:ea typeface="Calibri"/>
                <a:cs typeface="Calibri"/>
                <a:sym typeface="Calibri"/>
              </a:defRPr>
            </a:pPr>
            <a:r>
              <a:t>  5 Sessions (which will look at in a minute); Session 2 has 6 technology tracks; you may not need to view all 6</a:t>
            </a:r>
          </a:p>
          <a:p>
            <a:pPr>
              <a:defRPr sz="1600">
                <a:latin typeface="Calibri"/>
                <a:ea typeface="Calibri"/>
                <a:cs typeface="Calibri"/>
                <a:sym typeface="Calibri"/>
              </a:defRPr>
            </a:pPr>
            <a:r>
              <a:t>  A Small Group Action Session #1</a:t>
            </a:r>
          </a:p>
          <a:p>
            <a:pPr>
              <a:defRPr sz="1600">
                <a:latin typeface="Calibri"/>
                <a:ea typeface="Calibri"/>
                <a:cs typeface="Calibri"/>
                <a:sym typeface="Calibri"/>
              </a:defRPr>
            </a:pPr>
            <a:r>
              <a:t>  A second Small Group Action session #2</a:t>
            </a:r>
          </a:p>
          <a:p>
            <a:pPr>
              <a:defRPr sz="1600">
                <a:latin typeface="Calibri"/>
                <a:ea typeface="Calibri"/>
                <a:cs typeface="Calibri"/>
                <a:sym typeface="Calibri"/>
              </a:defRPr>
            </a:pPr>
          </a:p>
          <a:p>
            <a:pPr>
              <a:defRPr sz="1600">
                <a:latin typeface="Calibri"/>
                <a:ea typeface="Calibri"/>
                <a:cs typeface="Calibri"/>
                <a:sym typeface="Calibri"/>
              </a:defRPr>
            </a:pPr>
            <a:r>
              <a:t>These Sessions help participants network with others, ask questions, and further their own Action Plan development</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p:spTree>
      <p:nvGrpSpPr>
        <p:cNvPr id="1" name=""/>
        <p:cNvGrpSpPr/>
        <p:nvPr/>
      </p:nvGrpSpPr>
      <p:grpSpPr>
        <a:xfrm>
          <a:off x="0" y="0"/>
          <a:ext cx="0" cy="0"/>
          <a:chOff x="0" y="0"/>
          <a:chExt cx="0" cy="0"/>
        </a:xfrm>
      </p:grpSpPr>
      <p:pic>
        <p:nvPicPr>
          <p:cNvPr id="12" name="Google Shape;13;p20" descr="Google Shape;13;p20"/>
          <p:cNvPicPr>
            <a:picLocks noChangeAspect="1"/>
          </p:cNvPicPr>
          <p:nvPr/>
        </p:nvPicPr>
        <p:blipFill>
          <a:blip r:embed="rId2">
            <a:extLst/>
          </a:blip>
          <a:stretch>
            <a:fillRect/>
          </a:stretch>
        </p:blipFill>
        <p:spPr>
          <a:xfrm>
            <a:off x="195411" y="174639"/>
            <a:ext cx="2743201" cy="2804161"/>
          </a:xfrm>
          <a:prstGeom prst="rect">
            <a:avLst/>
          </a:prstGeom>
          <a:ln w="12700">
            <a:miter lim="400000"/>
          </a:ln>
        </p:spPr>
      </p:pic>
      <p:sp>
        <p:nvSpPr>
          <p:cNvPr id="13" name="Title Text"/>
          <p:cNvSpPr txBox="1"/>
          <p:nvPr>
            <p:ph type="title"/>
          </p:nvPr>
        </p:nvSpPr>
        <p:spPr>
          <a:xfrm>
            <a:off x="3581401" y="406400"/>
            <a:ext cx="8211671" cy="2387600"/>
          </a:xfrm>
          <a:prstGeom prst="rect">
            <a:avLst/>
          </a:prstGeom>
        </p:spPr>
        <p:txBody>
          <a:bodyPr anchor="t">
            <a:normAutofit fontScale="100000" lnSpcReduction="0"/>
          </a:bodyPr>
          <a:lstStyle>
            <a:lvl1pPr algn="ctr"/>
          </a:lstStyle>
          <a:p>
            <a:pPr/>
            <a:r>
              <a:t>Title Text</a:t>
            </a:r>
          </a:p>
        </p:txBody>
      </p:sp>
      <p:sp>
        <p:nvSpPr>
          <p:cNvPr id="14" name="Body Level One…"/>
          <p:cNvSpPr txBox="1"/>
          <p:nvPr>
            <p:ph type="body" sz="half" idx="1"/>
          </p:nvPr>
        </p:nvSpPr>
        <p:spPr>
          <a:xfrm>
            <a:off x="1524000" y="3602037"/>
            <a:ext cx="10269071" cy="2387601"/>
          </a:xfrm>
          <a:prstGeom prst="rect">
            <a:avLst/>
          </a:prstGeom>
        </p:spPr>
        <p:txBody>
          <a:bodyPr/>
          <a:lstStyle>
            <a:lvl1pPr marL="406400" indent="-355600" algn="ctr">
              <a:buClrTx/>
              <a:buSzTx/>
              <a:buFontTx/>
              <a:buNone/>
              <a:defRPr sz="2400"/>
            </a:lvl1pPr>
            <a:lvl2pPr marL="406400" indent="127000" algn="ctr">
              <a:buClrTx/>
              <a:buSzTx/>
              <a:buFontTx/>
              <a:buNone/>
              <a:defRPr sz="2400"/>
            </a:lvl2pPr>
            <a:lvl3pPr marL="406400" indent="609600" algn="ctr">
              <a:buClrTx/>
              <a:buSzTx/>
              <a:buFontTx/>
              <a:buNone/>
              <a:defRPr sz="2400"/>
            </a:lvl3pPr>
            <a:lvl4pPr marL="406400" indent="1079500" algn="ctr">
              <a:buClrTx/>
              <a:buSzTx/>
              <a:buFontTx/>
              <a:buNone/>
              <a:defRPr sz="2400"/>
            </a:lvl4pPr>
            <a:lvl5pPr marL="406400" indent="1536700" algn="ctr">
              <a:buClrTx/>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ERTICAL_TEXT">
    <p:spTree>
      <p:nvGrpSpPr>
        <p:cNvPr id="1" name=""/>
        <p:cNvGrpSpPr/>
        <p:nvPr/>
      </p:nvGrpSpPr>
      <p:grpSpPr>
        <a:xfrm>
          <a:off x="0" y="0"/>
          <a:ext cx="0" cy="0"/>
          <a:chOff x="0" y="0"/>
          <a:chExt cx="0" cy="0"/>
        </a:xfrm>
      </p:grpSpPr>
      <p:sp>
        <p:nvSpPr>
          <p:cNvPr id="98" name="Title Text"/>
          <p:cNvSpPr txBox="1"/>
          <p:nvPr>
            <p:ph type="title"/>
          </p:nvPr>
        </p:nvSpPr>
        <p:spPr>
          <a:xfrm>
            <a:off x="3581398" y="395937"/>
            <a:ext cx="8273145" cy="1612062"/>
          </a:xfrm>
          <a:prstGeom prst="rect">
            <a:avLst/>
          </a:prstGeom>
        </p:spPr>
        <p:txBody>
          <a:bodyPr>
            <a:normAutofit fontScale="100000" lnSpcReduction="0"/>
          </a:bodyPr>
          <a:lstStyle/>
          <a:p>
            <a:pPr/>
            <a:r>
              <a:t>Title Text</a:t>
            </a:r>
          </a:p>
        </p:txBody>
      </p:sp>
      <p:sp>
        <p:nvSpPr>
          <p:cNvPr id="99" name="Body Level One…"/>
          <p:cNvSpPr txBox="1"/>
          <p:nvPr>
            <p:ph type="body" sz="half" idx="1"/>
          </p:nvPr>
        </p:nvSpPr>
        <p:spPr>
          <a:xfrm rot="5400000">
            <a:off x="5723182" y="45602"/>
            <a:ext cx="3989576" cy="8273144"/>
          </a:xfrm>
          <a:prstGeom prst="rect">
            <a:avLst/>
          </a:prstGeom>
        </p:spPr>
        <p:txBody>
          <a:bodyPr/>
          <a:lstStyle>
            <a:lvl1pPr indent="-342900"/>
            <a:lvl2pPr marL="971550" indent="-400050"/>
            <a:lvl3pPr marL="1508760" indent="-480060"/>
          </a:lstStyle>
          <a:p>
            <a:pPr/>
            <a:r>
              <a:t>Body Level One</a:t>
            </a:r>
          </a:p>
          <a:p>
            <a:pPr lvl="1"/>
            <a:r>
              <a:t>Body Level Two</a:t>
            </a:r>
          </a:p>
          <a:p>
            <a:pPr lvl="2"/>
            <a:r>
              <a:t>Body Level Three</a:t>
            </a:r>
          </a:p>
          <a:p>
            <a:pPr lvl="3"/>
            <a:r>
              <a:t>Body Level Four</a:t>
            </a:r>
          </a:p>
          <a:p>
            <a:pPr lvl="4"/>
            <a:r>
              <a:t>Body Level Five</a:t>
            </a:r>
          </a:p>
        </p:txBody>
      </p:sp>
      <p:sp>
        <p:nvSpPr>
          <p:cNvPr id="1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ERTICAL_TITLE_AND_VERTICAL_TEXT">
    <p:spTree>
      <p:nvGrpSpPr>
        <p:cNvPr id="1" name=""/>
        <p:cNvGrpSpPr/>
        <p:nvPr/>
      </p:nvGrpSpPr>
      <p:grpSpPr>
        <a:xfrm>
          <a:off x="0" y="0"/>
          <a:ext cx="0" cy="0"/>
          <a:chOff x="0" y="0"/>
          <a:chExt cx="0" cy="0"/>
        </a:xfrm>
      </p:grpSpPr>
      <p:sp>
        <p:nvSpPr>
          <p:cNvPr id="107" name="Title Text"/>
          <p:cNvSpPr txBox="1"/>
          <p:nvPr>
            <p:ph type="title"/>
          </p:nvPr>
        </p:nvSpPr>
        <p:spPr>
          <a:xfrm rot="5400000">
            <a:off x="7133431" y="1956593"/>
            <a:ext cx="5811839" cy="2628901"/>
          </a:xfrm>
          <a:prstGeom prst="rect">
            <a:avLst/>
          </a:prstGeom>
        </p:spPr>
        <p:txBody>
          <a:bodyPr>
            <a:normAutofit fontScale="100000" lnSpcReduction="0"/>
          </a:bodyPr>
          <a:lstStyle/>
          <a:p>
            <a:pPr/>
            <a:r>
              <a:t>Title Text</a:t>
            </a:r>
          </a:p>
        </p:txBody>
      </p:sp>
      <p:sp>
        <p:nvSpPr>
          <p:cNvPr id="108" name="Body Level One…"/>
          <p:cNvSpPr txBox="1"/>
          <p:nvPr>
            <p:ph type="body" idx="1"/>
          </p:nvPr>
        </p:nvSpPr>
        <p:spPr>
          <a:xfrm rot="5400000">
            <a:off x="1799431" y="-596107"/>
            <a:ext cx="5811838" cy="7734301"/>
          </a:xfrm>
          <a:prstGeom prst="rect">
            <a:avLst/>
          </a:prstGeom>
        </p:spPr>
        <p:txBody>
          <a:bodyPr/>
          <a:lstStyle>
            <a:lvl1pPr indent="-342900"/>
            <a:lvl2pPr marL="971550" indent="-400050"/>
            <a:lvl3pPr marL="1508760" indent="-480060"/>
          </a:lstStyle>
          <a:p>
            <a:pPr/>
            <a:r>
              <a:t>Body Level One</a:t>
            </a:r>
          </a:p>
          <a:p>
            <a:pPr lvl="1"/>
            <a:r>
              <a:t>Body Level Two</a:t>
            </a:r>
          </a:p>
          <a:p>
            <a:pPr lvl="2"/>
            <a:r>
              <a:t>Body Level Three</a:t>
            </a:r>
          </a:p>
          <a:p>
            <a:pPr lvl="3"/>
            <a:r>
              <a:t>Body Level Four</a:t>
            </a:r>
          </a:p>
          <a:p>
            <a:pPr lvl="4"/>
            <a:r>
              <a:t>Body Level Five</a:t>
            </a:r>
          </a:p>
        </p:txBody>
      </p:sp>
      <p:sp>
        <p:nvSpPr>
          <p:cNvPr id="10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entered 1 Line Title">
    <p:bg>
      <p:bgPr>
        <a:solidFill>
          <a:srgbClr val="000000"/>
        </a:solidFill>
      </p:bgPr>
    </p:bg>
    <p:spTree>
      <p:nvGrpSpPr>
        <p:cNvPr id="1" name=""/>
        <p:cNvGrpSpPr/>
        <p:nvPr/>
      </p:nvGrpSpPr>
      <p:grpSpPr>
        <a:xfrm>
          <a:off x="0" y="0"/>
          <a:ext cx="0" cy="0"/>
          <a:chOff x="0" y="0"/>
          <a:chExt cx="0" cy="0"/>
        </a:xfrm>
      </p:grpSpPr>
      <p:sp>
        <p:nvSpPr>
          <p:cNvPr id="116" name="Title Text"/>
          <p:cNvSpPr txBox="1"/>
          <p:nvPr>
            <p:ph type="title"/>
          </p:nvPr>
        </p:nvSpPr>
        <p:spPr>
          <a:xfrm>
            <a:off x="647700" y="447675"/>
            <a:ext cx="10896600" cy="571500"/>
          </a:xfrm>
          <a:prstGeom prst="rect">
            <a:avLst/>
          </a:prstGeom>
        </p:spPr>
        <p:txBody>
          <a:bodyPr lIns="28575" tIns="28575" rIns="28575" bIns="28575" anchor="t"/>
          <a:lstStyle>
            <a:lvl1pPr algn="ctr" defTabSz="342900">
              <a:lnSpc>
                <a:spcPts val="3800"/>
              </a:lnSpc>
              <a:spcBef>
                <a:spcPts val="200"/>
              </a:spcBef>
              <a:defRPr sz="3200">
                <a:solidFill>
                  <a:srgbClr val="FFFFFF"/>
                </a:solidFill>
                <a:latin typeface="+mn-lt"/>
                <a:ea typeface="+mn-ea"/>
                <a:cs typeface="+mn-cs"/>
                <a:sym typeface="Arial"/>
              </a:defRPr>
            </a:lvl1pPr>
          </a:lstStyle>
          <a:p>
            <a:pPr/>
            <a:r>
              <a:t>Title Text</a:t>
            </a:r>
          </a:p>
        </p:txBody>
      </p:sp>
      <p:sp>
        <p:nvSpPr>
          <p:cNvPr id="117" name="Body Level One…"/>
          <p:cNvSpPr txBox="1"/>
          <p:nvPr>
            <p:ph type="body" sz="quarter" idx="1"/>
          </p:nvPr>
        </p:nvSpPr>
        <p:spPr>
          <a:xfrm>
            <a:off x="647700" y="952500"/>
            <a:ext cx="10896600" cy="762000"/>
          </a:xfrm>
          <a:prstGeom prst="rect">
            <a:avLst/>
          </a:prstGeom>
        </p:spPr>
        <p:txBody>
          <a:bodyPr lIns="28575" tIns="28575" rIns="28575" bIns="28575">
            <a:noAutofit/>
          </a:bodyPr>
          <a:lstStyle>
            <a:lvl1pPr marL="0" indent="0" algn="ctr" defTabSz="409575">
              <a:lnSpc>
                <a:spcPct val="100000"/>
              </a:lnSpc>
              <a:spcBef>
                <a:spcPts val="2800"/>
              </a:spcBef>
              <a:buClrTx/>
              <a:buSzTx/>
              <a:buFontTx/>
              <a:buNone/>
              <a:defRPr b="1" sz="2400">
                <a:solidFill>
                  <a:srgbClr val="9DA9A9"/>
                </a:solidFill>
                <a:latin typeface="+mn-lt"/>
                <a:ea typeface="+mn-ea"/>
                <a:cs typeface="+mn-cs"/>
                <a:sym typeface="Arial"/>
              </a:defRPr>
            </a:lvl1pPr>
            <a:lvl2pPr marL="28575" indent="228600" defTabSz="409575">
              <a:lnSpc>
                <a:spcPct val="100000"/>
              </a:lnSpc>
              <a:spcBef>
                <a:spcPts val="900"/>
              </a:spcBef>
              <a:buClrTx/>
              <a:buSzTx/>
              <a:buFontTx/>
              <a:buNone/>
              <a:defRPr b="1" sz="2400">
                <a:solidFill>
                  <a:srgbClr val="FFFFFF"/>
                </a:solidFill>
                <a:latin typeface="+mn-lt"/>
                <a:ea typeface="+mn-ea"/>
                <a:cs typeface="+mn-cs"/>
                <a:sym typeface="Arial"/>
              </a:defRPr>
            </a:lvl2pPr>
            <a:lvl3pPr marL="0" indent="457200" defTabSz="409575">
              <a:lnSpc>
                <a:spcPct val="100000"/>
              </a:lnSpc>
              <a:spcBef>
                <a:spcPts val="800"/>
              </a:spcBef>
              <a:buClrTx/>
              <a:buSzTx/>
              <a:buFontTx/>
              <a:buNone/>
              <a:defRPr b="1" sz="2200">
                <a:solidFill>
                  <a:srgbClr val="FFFFFF"/>
                </a:solidFill>
                <a:latin typeface="+mn-lt"/>
                <a:ea typeface="+mn-ea"/>
                <a:cs typeface="+mn-cs"/>
                <a:sym typeface="Arial"/>
              </a:defRPr>
            </a:lvl3pPr>
            <a:lvl4pPr marL="0" indent="685800" defTabSz="409575">
              <a:lnSpc>
                <a:spcPct val="100000"/>
              </a:lnSpc>
              <a:spcBef>
                <a:spcPts val="600"/>
              </a:spcBef>
              <a:buClrTx/>
              <a:buSzTx/>
              <a:buFontTx/>
              <a:buNone/>
              <a:defRPr b="1" sz="1800">
                <a:solidFill>
                  <a:srgbClr val="FFFFFF"/>
                </a:solidFill>
                <a:latin typeface="+mn-lt"/>
                <a:ea typeface="+mn-ea"/>
                <a:cs typeface="+mn-cs"/>
                <a:sym typeface="Arial"/>
              </a:defRPr>
            </a:lvl4pPr>
            <a:lvl5pPr marL="0" indent="914400" defTabSz="409575">
              <a:lnSpc>
                <a:spcPct val="100000"/>
              </a:lnSpc>
              <a:spcBef>
                <a:spcPts val="600"/>
              </a:spcBef>
              <a:buClrTx/>
              <a:buSzTx/>
              <a:buFontTx/>
              <a:buNone/>
              <a:defRPr b="1" sz="1600">
                <a:solidFill>
                  <a:srgbClr val="FFFFFF"/>
                </a:solidFill>
                <a:latin typeface="+mn-lt"/>
                <a:ea typeface="+mn-ea"/>
                <a:cs typeface="+mn-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18" name="Slide Number"/>
          <p:cNvSpPr txBox="1"/>
          <p:nvPr>
            <p:ph type="sldNum" sz="quarter" idx="2"/>
          </p:nvPr>
        </p:nvSpPr>
        <p:spPr>
          <a:xfrm>
            <a:off x="11021795" y="6505575"/>
            <a:ext cx="139837" cy="127000"/>
          </a:xfrm>
          <a:prstGeom prst="rect">
            <a:avLst/>
          </a:prstGeom>
        </p:spPr>
        <p:txBody>
          <a:bodyPr lIns="0" tIns="0" rIns="0" bIns="0" anchor="t"/>
          <a:lstStyle>
            <a:lvl1pPr defTabSz="342900">
              <a:defRPr sz="900">
                <a:solidFill>
                  <a:srgbClr val="929292"/>
                </a:solid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OBJECT">
    <p:spTree>
      <p:nvGrpSpPr>
        <p:cNvPr id="1" name=""/>
        <p:cNvGrpSpPr/>
        <p:nvPr/>
      </p:nvGrpSpPr>
      <p:grpSpPr>
        <a:xfrm>
          <a:off x="0" y="0"/>
          <a:ext cx="0" cy="0"/>
          <a:chOff x="0" y="0"/>
          <a:chExt cx="0" cy="0"/>
        </a:xfrm>
      </p:grpSpPr>
      <p:pic>
        <p:nvPicPr>
          <p:cNvPr id="22" name="Google Shape;13;p20" descr="Google Shape;13;p20"/>
          <p:cNvPicPr>
            <a:picLocks noChangeAspect="1"/>
          </p:cNvPicPr>
          <p:nvPr/>
        </p:nvPicPr>
        <p:blipFill>
          <a:blip r:embed="rId2">
            <a:extLst/>
          </a:blip>
          <a:stretch>
            <a:fillRect/>
          </a:stretch>
        </p:blipFill>
        <p:spPr>
          <a:xfrm>
            <a:off x="195411" y="174639"/>
            <a:ext cx="2743201" cy="2804161"/>
          </a:xfrm>
          <a:prstGeom prst="rect">
            <a:avLst/>
          </a:prstGeom>
          <a:ln w="12700">
            <a:miter lim="400000"/>
          </a:ln>
        </p:spPr>
      </p:pic>
      <p:sp>
        <p:nvSpPr>
          <p:cNvPr id="23" name="Title Text"/>
          <p:cNvSpPr txBox="1"/>
          <p:nvPr>
            <p:ph type="title"/>
          </p:nvPr>
        </p:nvSpPr>
        <p:spPr>
          <a:xfrm>
            <a:off x="3581398" y="395937"/>
            <a:ext cx="8273145" cy="1612062"/>
          </a:xfrm>
          <a:prstGeom prst="rect">
            <a:avLst/>
          </a:prstGeom>
        </p:spPr>
        <p:txBody>
          <a:bodyPr>
            <a:normAutofit fontScale="100000" lnSpcReduction="0"/>
          </a:bodyPr>
          <a:lstStyle/>
          <a:p>
            <a:pPr/>
            <a:r>
              <a:t>Title Text</a:t>
            </a:r>
          </a:p>
        </p:txBody>
      </p:sp>
      <p:sp>
        <p:nvSpPr>
          <p:cNvPr id="24" name="Body Level One…"/>
          <p:cNvSpPr txBox="1"/>
          <p:nvPr>
            <p:ph type="body" sz="half" idx="1"/>
          </p:nvPr>
        </p:nvSpPr>
        <p:spPr>
          <a:xfrm>
            <a:off x="3581398" y="2187387"/>
            <a:ext cx="8273145" cy="3989576"/>
          </a:xfrm>
          <a:prstGeom prst="rect">
            <a:avLst/>
          </a:prstGeom>
        </p:spPr>
        <p:txBody>
          <a:bodyPr/>
          <a:lstStyle>
            <a:lvl1pPr indent="-342900"/>
            <a:lvl2pPr marL="971550" indent="-400050"/>
            <a:lvl3pPr marL="1508760" indent="-480060"/>
          </a:lstStyle>
          <a:p>
            <a:pPr/>
            <a:r>
              <a:t>Body Level One</a:t>
            </a:r>
          </a:p>
          <a:p>
            <a:pPr lvl="1"/>
            <a:r>
              <a:t>Body Level Two</a:t>
            </a:r>
          </a:p>
          <a:p>
            <a:pPr lvl="2"/>
            <a:r>
              <a:t>Body Level Three</a:t>
            </a:r>
          </a:p>
          <a:p>
            <a:pPr lvl="3"/>
            <a:r>
              <a:t>Body Level Four</a:t>
            </a:r>
          </a:p>
          <a:p>
            <a:pPr lvl="4"/>
            <a:r>
              <a:t>Body Level Five</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_HEADER">
    <p:spTree>
      <p:nvGrpSpPr>
        <p:cNvPr id="1" name=""/>
        <p:cNvGrpSpPr/>
        <p:nvPr/>
      </p:nvGrpSpPr>
      <p:grpSpPr>
        <a:xfrm>
          <a:off x="0" y="0"/>
          <a:ext cx="0" cy="0"/>
          <a:chOff x="0" y="0"/>
          <a:chExt cx="0" cy="0"/>
        </a:xfrm>
      </p:grpSpPr>
      <p:sp>
        <p:nvSpPr>
          <p:cNvPr id="32" name="Title Text"/>
          <p:cNvSpPr txBox="1"/>
          <p:nvPr>
            <p:ph type="title"/>
          </p:nvPr>
        </p:nvSpPr>
        <p:spPr>
          <a:xfrm>
            <a:off x="831850" y="1709738"/>
            <a:ext cx="10515600" cy="2852737"/>
          </a:xfrm>
          <a:prstGeom prst="rect">
            <a:avLst/>
          </a:prstGeom>
        </p:spPr>
        <p:txBody>
          <a:bodyPr anchor="b">
            <a:normAutofit fontScale="100000" lnSpcReduction="0"/>
          </a:bodyPr>
          <a:lstStyle/>
          <a:p>
            <a:pPr/>
            <a:r>
              <a:t>Title Text</a:t>
            </a:r>
          </a:p>
        </p:txBody>
      </p:sp>
      <p:sp>
        <p:nvSpPr>
          <p:cNvPr id="33" name="Body Level One…"/>
          <p:cNvSpPr txBox="1"/>
          <p:nvPr>
            <p:ph type="body" sz="quarter" idx="1"/>
          </p:nvPr>
        </p:nvSpPr>
        <p:spPr>
          <a:xfrm>
            <a:off x="831850" y="4589462"/>
            <a:ext cx="10515600" cy="1500188"/>
          </a:xfrm>
          <a:prstGeom prst="rect">
            <a:avLst/>
          </a:prstGeom>
        </p:spPr>
        <p:txBody>
          <a:bodyPr/>
          <a:lstStyle>
            <a:lvl1pPr marL="228600" indent="0">
              <a:buClrTx/>
              <a:buSzTx/>
              <a:buFontTx/>
              <a:buNone/>
              <a:defRPr sz="2400">
                <a:solidFill>
                  <a:srgbClr val="888888"/>
                </a:solidFill>
              </a:defRPr>
            </a:lvl1pPr>
            <a:lvl2pPr marL="228600" indent="457200">
              <a:buClrTx/>
              <a:buSzTx/>
              <a:buFontTx/>
              <a:buNone/>
              <a:defRPr sz="2400">
                <a:solidFill>
                  <a:srgbClr val="888888"/>
                </a:solidFill>
              </a:defRPr>
            </a:lvl2pPr>
            <a:lvl3pPr marL="228600" indent="914400">
              <a:buClrTx/>
              <a:buSzTx/>
              <a:buFontTx/>
              <a:buNone/>
              <a:defRPr sz="2400">
                <a:solidFill>
                  <a:srgbClr val="888888"/>
                </a:solidFill>
              </a:defRPr>
            </a:lvl3pPr>
            <a:lvl4pPr marL="228600" indent="1371600">
              <a:buClrTx/>
              <a:buSzTx/>
              <a:buFontTx/>
              <a:buNone/>
              <a:defRPr sz="2400">
                <a:solidFill>
                  <a:srgbClr val="888888"/>
                </a:solidFill>
              </a:defRPr>
            </a:lvl4pPr>
            <a:lvl5pPr marL="228600" indent="1828800">
              <a:buClrTx/>
              <a:buSzTx/>
              <a:buFontTx/>
              <a:buNone/>
              <a:defRPr sz="24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_OBJECTS">
    <p:spTree>
      <p:nvGrpSpPr>
        <p:cNvPr id="1" name=""/>
        <p:cNvGrpSpPr/>
        <p:nvPr/>
      </p:nvGrpSpPr>
      <p:grpSpPr>
        <a:xfrm>
          <a:off x="0" y="0"/>
          <a:ext cx="0" cy="0"/>
          <a:chOff x="0" y="0"/>
          <a:chExt cx="0" cy="0"/>
        </a:xfrm>
      </p:grpSpPr>
      <p:sp>
        <p:nvSpPr>
          <p:cNvPr id="41" name="Title Text"/>
          <p:cNvSpPr txBox="1"/>
          <p:nvPr>
            <p:ph type="title"/>
          </p:nvPr>
        </p:nvSpPr>
        <p:spPr>
          <a:xfrm>
            <a:off x="3581398" y="395937"/>
            <a:ext cx="8273145" cy="1612062"/>
          </a:xfrm>
          <a:prstGeom prst="rect">
            <a:avLst/>
          </a:prstGeom>
        </p:spPr>
        <p:txBody>
          <a:bodyPr>
            <a:normAutofit fontScale="100000" lnSpcReduction="0"/>
          </a:bodyPr>
          <a:lstStyle/>
          <a:p>
            <a:pPr/>
            <a:r>
              <a:t>Title Text</a:t>
            </a:r>
          </a:p>
        </p:txBody>
      </p:sp>
      <p:sp>
        <p:nvSpPr>
          <p:cNvPr id="42" name="Body Level One…"/>
          <p:cNvSpPr txBox="1"/>
          <p:nvPr>
            <p:ph type="body" sz="half" idx="1"/>
          </p:nvPr>
        </p:nvSpPr>
        <p:spPr>
          <a:xfrm>
            <a:off x="838200" y="1825625"/>
            <a:ext cx="5181600" cy="4351338"/>
          </a:xfrm>
          <a:prstGeom prst="rect">
            <a:avLst/>
          </a:prstGeom>
        </p:spPr>
        <p:txBody>
          <a:bodyPr/>
          <a:lstStyle>
            <a:lvl1pPr indent="-342900"/>
            <a:lvl2pPr marL="971550" indent="-400050"/>
            <a:lvl3pPr marL="1508760" indent="-480060"/>
          </a:lstStyle>
          <a:p>
            <a:pPr/>
            <a:r>
              <a:t>Body Level One</a:t>
            </a:r>
          </a:p>
          <a:p>
            <a:pPr lvl="1"/>
            <a:r>
              <a:t>Body Level Two</a:t>
            </a:r>
          </a:p>
          <a:p>
            <a:pPr lvl="2"/>
            <a:r>
              <a:t>Body Level Three</a:t>
            </a:r>
          </a:p>
          <a:p>
            <a:pPr lvl="3"/>
            <a:r>
              <a:t>Body Level Four</a:t>
            </a:r>
          </a:p>
          <a:p>
            <a:pPr lvl="4"/>
            <a:r>
              <a:t>Body Level Five</a:t>
            </a:r>
          </a:p>
        </p:txBody>
      </p:sp>
      <p:sp>
        <p:nvSpPr>
          <p:cNvPr id="43" name="Google Shape;37;p24"/>
          <p:cNvSpPr txBox="1"/>
          <p:nvPr>
            <p:ph type="body" sz="half" idx="21"/>
          </p:nvPr>
        </p:nvSpPr>
        <p:spPr>
          <a:xfrm>
            <a:off x="6172200" y="1825625"/>
            <a:ext cx="5181600" cy="4351338"/>
          </a:xfrm>
          <a:prstGeom prst="rect">
            <a:avLst/>
          </a:prstGeom>
        </p:spPr>
        <p:txBody>
          <a:bodyPr/>
          <a:lstStyle/>
          <a:p>
            <a:pPr indent="-342900"/>
          </a:p>
        </p:txBody>
      </p:sp>
      <p:sp>
        <p:nvSpPr>
          <p:cNvPr id="4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_OBJECTS_WITH_TEXT">
    <p:spTree>
      <p:nvGrpSpPr>
        <p:cNvPr id="1" name=""/>
        <p:cNvGrpSpPr/>
        <p:nvPr/>
      </p:nvGrpSpPr>
      <p:grpSpPr>
        <a:xfrm>
          <a:off x="0" y="0"/>
          <a:ext cx="0" cy="0"/>
          <a:chOff x="0" y="0"/>
          <a:chExt cx="0" cy="0"/>
        </a:xfrm>
      </p:grpSpPr>
      <p:sp>
        <p:nvSpPr>
          <p:cNvPr id="51" name="Title Text"/>
          <p:cNvSpPr txBox="1"/>
          <p:nvPr>
            <p:ph type="title"/>
          </p:nvPr>
        </p:nvSpPr>
        <p:spPr>
          <a:xfrm>
            <a:off x="839787" y="365125"/>
            <a:ext cx="10515601" cy="1325563"/>
          </a:xfrm>
          <a:prstGeom prst="rect">
            <a:avLst/>
          </a:prstGeom>
        </p:spPr>
        <p:txBody>
          <a:bodyPr>
            <a:normAutofit fontScale="100000" lnSpcReduction="0"/>
          </a:bodyPr>
          <a:lstStyle/>
          <a:p>
            <a:pPr/>
            <a:r>
              <a:t>Title Text</a:t>
            </a:r>
          </a:p>
        </p:txBody>
      </p:sp>
      <p:sp>
        <p:nvSpPr>
          <p:cNvPr id="52" name="Body Level One…"/>
          <p:cNvSpPr txBox="1"/>
          <p:nvPr>
            <p:ph type="body" sz="quarter" idx="1"/>
          </p:nvPr>
        </p:nvSpPr>
        <p:spPr>
          <a:xfrm>
            <a:off x="839787" y="1681163"/>
            <a:ext cx="5157789" cy="823913"/>
          </a:xfrm>
          <a:prstGeom prst="rect">
            <a:avLst/>
          </a:prstGeom>
        </p:spPr>
        <p:txBody>
          <a:bodyPr anchor="b"/>
          <a:lstStyle>
            <a:lvl1pPr marL="228600" indent="0">
              <a:buClrTx/>
              <a:buSzTx/>
              <a:buFontTx/>
              <a:buNone/>
              <a:defRPr b="1" sz="2400"/>
            </a:lvl1pPr>
            <a:lvl2pPr marL="228600" indent="457200">
              <a:buClrTx/>
              <a:buSzTx/>
              <a:buFontTx/>
              <a:buNone/>
              <a:defRPr b="1" sz="2400"/>
            </a:lvl2pPr>
            <a:lvl3pPr marL="228600" indent="914400">
              <a:buClrTx/>
              <a:buSzTx/>
              <a:buFontTx/>
              <a:buNone/>
              <a:defRPr b="1" sz="2400"/>
            </a:lvl3pPr>
            <a:lvl4pPr marL="228600" indent="1371600">
              <a:buClrTx/>
              <a:buSzTx/>
              <a:buFontTx/>
              <a:buNone/>
              <a:defRPr b="1" sz="2400"/>
            </a:lvl4pPr>
            <a:lvl5pPr marL="228600" indent="1828800">
              <a:buClrTx/>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53" name="Google Shape;44;p25"/>
          <p:cNvSpPr txBox="1"/>
          <p:nvPr>
            <p:ph type="body" sz="half" idx="21"/>
          </p:nvPr>
        </p:nvSpPr>
        <p:spPr>
          <a:xfrm>
            <a:off x="839787" y="2505075"/>
            <a:ext cx="5157788" cy="3684588"/>
          </a:xfrm>
          <a:prstGeom prst="rect">
            <a:avLst/>
          </a:prstGeom>
        </p:spPr>
        <p:txBody>
          <a:bodyPr/>
          <a:lstStyle/>
          <a:p>
            <a:pPr indent="-342900"/>
          </a:p>
        </p:txBody>
      </p:sp>
      <p:sp>
        <p:nvSpPr>
          <p:cNvPr id="54" name="Google Shape;45;p25"/>
          <p:cNvSpPr txBox="1"/>
          <p:nvPr>
            <p:ph type="body" sz="quarter" idx="22"/>
          </p:nvPr>
        </p:nvSpPr>
        <p:spPr>
          <a:xfrm>
            <a:off x="6172200" y="1681163"/>
            <a:ext cx="5183188" cy="823913"/>
          </a:xfrm>
          <a:prstGeom prst="rect">
            <a:avLst/>
          </a:prstGeom>
        </p:spPr>
        <p:txBody>
          <a:bodyPr anchor="b"/>
          <a:lstStyle/>
          <a:p>
            <a:pPr marL="228600" indent="0">
              <a:buClrTx/>
              <a:buSzTx/>
              <a:buFontTx/>
              <a:buNone/>
              <a:defRPr b="1" sz="2400"/>
            </a:pPr>
          </a:p>
        </p:txBody>
      </p:sp>
      <p:sp>
        <p:nvSpPr>
          <p:cNvPr id="55" name="Google Shape;46;p25"/>
          <p:cNvSpPr txBox="1"/>
          <p:nvPr>
            <p:ph type="body" sz="half" idx="23"/>
          </p:nvPr>
        </p:nvSpPr>
        <p:spPr>
          <a:xfrm>
            <a:off x="6172200" y="2505075"/>
            <a:ext cx="5183188" cy="3684588"/>
          </a:xfrm>
          <a:prstGeom prst="rect">
            <a:avLst/>
          </a:prstGeom>
        </p:spPr>
        <p:txBody>
          <a:bodyPr/>
          <a:lstStyle/>
          <a:p>
            <a:pPr indent="-342900"/>
          </a:p>
        </p:txBody>
      </p:sp>
      <p:sp>
        <p:nvSpPr>
          <p:cNvPr id="5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ONLY">
    <p:spTree>
      <p:nvGrpSpPr>
        <p:cNvPr id="1" name=""/>
        <p:cNvGrpSpPr/>
        <p:nvPr/>
      </p:nvGrpSpPr>
      <p:grpSpPr>
        <a:xfrm>
          <a:off x="0" y="0"/>
          <a:ext cx="0" cy="0"/>
          <a:chOff x="0" y="0"/>
          <a:chExt cx="0" cy="0"/>
        </a:xfrm>
      </p:grpSpPr>
      <p:sp>
        <p:nvSpPr>
          <p:cNvPr id="63" name="Title Text"/>
          <p:cNvSpPr txBox="1"/>
          <p:nvPr>
            <p:ph type="title"/>
          </p:nvPr>
        </p:nvSpPr>
        <p:spPr>
          <a:xfrm>
            <a:off x="3581398" y="395937"/>
            <a:ext cx="8273145" cy="1612062"/>
          </a:xfrm>
          <a:prstGeom prst="rect">
            <a:avLst/>
          </a:prstGeom>
        </p:spPr>
        <p:txBody>
          <a:bodyPr>
            <a:normAutofit fontScale="100000" lnSpcReduction="0"/>
          </a:bodyPr>
          <a:lstStyle/>
          <a:p>
            <a:pPr/>
            <a:r>
              <a:t>Title Text</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7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BJECT_WITH_CAPTION_TEXT">
    <p:spTree>
      <p:nvGrpSpPr>
        <p:cNvPr id="1" name=""/>
        <p:cNvGrpSpPr/>
        <p:nvPr/>
      </p:nvGrpSpPr>
      <p:grpSpPr>
        <a:xfrm>
          <a:off x="0" y="0"/>
          <a:ext cx="0" cy="0"/>
          <a:chOff x="0" y="0"/>
          <a:chExt cx="0" cy="0"/>
        </a:xfrm>
      </p:grpSpPr>
      <p:sp>
        <p:nvSpPr>
          <p:cNvPr id="78" name="Title Text"/>
          <p:cNvSpPr txBox="1"/>
          <p:nvPr>
            <p:ph type="title"/>
          </p:nvPr>
        </p:nvSpPr>
        <p:spPr>
          <a:xfrm>
            <a:off x="839787" y="457200"/>
            <a:ext cx="3932239" cy="1600200"/>
          </a:xfrm>
          <a:prstGeom prst="rect">
            <a:avLst/>
          </a:prstGeom>
        </p:spPr>
        <p:txBody>
          <a:bodyPr anchor="b">
            <a:normAutofit fontScale="100000" lnSpcReduction="0"/>
          </a:bodyPr>
          <a:lstStyle>
            <a:lvl1pPr>
              <a:defRPr sz="3200"/>
            </a:lvl1pPr>
          </a:lstStyle>
          <a:p>
            <a:pPr/>
            <a:r>
              <a:t>Title Text</a:t>
            </a:r>
          </a:p>
        </p:txBody>
      </p:sp>
      <p:sp>
        <p:nvSpPr>
          <p:cNvPr id="79" name="Body Level One…"/>
          <p:cNvSpPr txBox="1"/>
          <p:nvPr>
            <p:ph type="body" sz="half" idx="1"/>
          </p:nvPr>
        </p:nvSpPr>
        <p:spPr>
          <a:xfrm>
            <a:off x="5183187" y="987425"/>
            <a:ext cx="6172201" cy="4873625"/>
          </a:xfrm>
          <a:prstGeom prst="rect">
            <a:avLst/>
          </a:prstGeom>
        </p:spPr>
        <p:txBody>
          <a:bodyPr/>
          <a:lstStyle>
            <a:lvl1pPr indent="-431800">
              <a:buSzPts val="3200"/>
              <a:defRPr sz="3200"/>
            </a:lvl1pPr>
            <a:lvl2pPr marL="972457" indent="-464457">
              <a:buSzPts val="3200"/>
              <a:defRPr sz="3200"/>
            </a:lvl2pPr>
            <a:lvl3pPr marL="1498600" indent="-508000">
              <a:buSzPts val="3200"/>
              <a:defRPr sz="3200"/>
            </a:lvl3pPr>
            <a:lvl4pPr marL="2042160" indent="-568960">
              <a:buSzPts val="3200"/>
              <a:defRPr sz="3200"/>
            </a:lvl4pPr>
            <a:lvl5pPr marL="2499360" indent="-568960">
              <a:buSzPts val="3200"/>
              <a:defRPr sz="3200"/>
            </a:lvl5pPr>
          </a:lstStyle>
          <a:p>
            <a:pPr/>
            <a:r>
              <a:t>Body Level One</a:t>
            </a:r>
          </a:p>
          <a:p>
            <a:pPr lvl="1"/>
            <a:r>
              <a:t>Body Level Two</a:t>
            </a:r>
          </a:p>
          <a:p>
            <a:pPr lvl="2"/>
            <a:r>
              <a:t>Body Level Three</a:t>
            </a:r>
          </a:p>
          <a:p>
            <a:pPr lvl="3"/>
            <a:r>
              <a:t>Body Level Four</a:t>
            </a:r>
          </a:p>
          <a:p>
            <a:pPr lvl="4"/>
            <a:r>
              <a:t>Body Level Five</a:t>
            </a:r>
          </a:p>
        </p:txBody>
      </p:sp>
      <p:sp>
        <p:nvSpPr>
          <p:cNvPr id="80" name="Google Shape;62;p28"/>
          <p:cNvSpPr txBox="1"/>
          <p:nvPr>
            <p:ph type="body" sz="quarter" idx="21"/>
          </p:nvPr>
        </p:nvSpPr>
        <p:spPr>
          <a:xfrm>
            <a:off x="839787" y="2057400"/>
            <a:ext cx="3932238" cy="3811588"/>
          </a:xfrm>
          <a:prstGeom prst="rect">
            <a:avLst/>
          </a:prstGeom>
        </p:spPr>
        <p:txBody>
          <a:bodyPr/>
          <a:lstStyle/>
          <a:p>
            <a:pPr marL="228600" indent="0">
              <a:buClrTx/>
              <a:buSzTx/>
              <a:buFontTx/>
              <a:buNone/>
              <a:defRPr sz="1600"/>
            </a:pP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_WITH_CAPTION_TEXT">
    <p:spTree>
      <p:nvGrpSpPr>
        <p:cNvPr id="1" name=""/>
        <p:cNvGrpSpPr/>
        <p:nvPr/>
      </p:nvGrpSpPr>
      <p:grpSpPr>
        <a:xfrm>
          <a:off x="0" y="0"/>
          <a:ext cx="0" cy="0"/>
          <a:chOff x="0" y="0"/>
          <a:chExt cx="0" cy="0"/>
        </a:xfrm>
      </p:grpSpPr>
      <p:sp>
        <p:nvSpPr>
          <p:cNvPr id="88" name="Title Text"/>
          <p:cNvSpPr txBox="1"/>
          <p:nvPr>
            <p:ph type="title"/>
          </p:nvPr>
        </p:nvSpPr>
        <p:spPr>
          <a:xfrm>
            <a:off x="839787" y="457200"/>
            <a:ext cx="3932239" cy="1600200"/>
          </a:xfrm>
          <a:prstGeom prst="rect">
            <a:avLst/>
          </a:prstGeom>
        </p:spPr>
        <p:txBody>
          <a:bodyPr anchor="b">
            <a:normAutofit fontScale="100000" lnSpcReduction="0"/>
          </a:bodyPr>
          <a:lstStyle>
            <a:lvl1pPr>
              <a:defRPr sz="3200"/>
            </a:lvl1pPr>
          </a:lstStyle>
          <a:p>
            <a:pPr/>
            <a:r>
              <a:t>Title Text</a:t>
            </a:r>
          </a:p>
        </p:txBody>
      </p:sp>
      <p:sp>
        <p:nvSpPr>
          <p:cNvPr id="89" name="Google Shape;68;p29"/>
          <p:cNvSpPr/>
          <p:nvPr>
            <p:ph type="pic" sz="half" idx="21"/>
          </p:nvPr>
        </p:nvSpPr>
        <p:spPr>
          <a:xfrm>
            <a:off x="5183187" y="987425"/>
            <a:ext cx="6172201" cy="4873625"/>
          </a:xfrm>
          <a:prstGeom prst="rect">
            <a:avLst/>
          </a:prstGeom>
        </p:spPr>
        <p:txBody>
          <a:bodyPr lIns="91439" tIns="45719" rIns="91439" bIns="45719">
            <a:noAutofit/>
          </a:bodyPr>
          <a:lstStyle/>
          <a:p>
            <a:pPr/>
          </a:p>
        </p:txBody>
      </p:sp>
      <p:sp>
        <p:nvSpPr>
          <p:cNvPr id="90" name="Body Level One…"/>
          <p:cNvSpPr txBox="1"/>
          <p:nvPr>
            <p:ph type="body" sz="quarter" idx="1"/>
          </p:nvPr>
        </p:nvSpPr>
        <p:spPr>
          <a:xfrm>
            <a:off x="839787" y="2057400"/>
            <a:ext cx="3932239" cy="3811588"/>
          </a:xfrm>
          <a:prstGeom prst="rect">
            <a:avLst/>
          </a:prstGeom>
        </p:spPr>
        <p:txBody>
          <a:bodyPr/>
          <a:lstStyle>
            <a:lvl1pPr marL="228600" indent="0">
              <a:buClrTx/>
              <a:buSzTx/>
              <a:buFontTx/>
              <a:buNone/>
              <a:defRPr sz="1600"/>
            </a:lvl1pPr>
            <a:lvl2pPr marL="228600" indent="457200">
              <a:buClrTx/>
              <a:buSzTx/>
              <a:buFontTx/>
              <a:buNone/>
              <a:defRPr sz="1600"/>
            </a:lvl2pPr>
            <a:lvl3pPr marL="228600" indent="914400">
              <a:buClrTx/>
              <a:buSzTx/>
              <a:buFontTx/>
              <a:buNone/>
              <a:defRPr sz="1600"/>
            </a:lvl3pPr>
            <a:lvl4pPr marL="228600" indent="1371600">
              <a:buClrTx/>
              <a:buSzTx/>
              <a:buFontTx/>
              <a:buNone/>
              <a:defRPr sz="1600"/>
            </a:lvl4pPr>
            <a:lvl5pPr marL="228600" indent="1828800">
              <a:buClrTx/>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gradFill flip="none" rotWithShape="1">
          <a:gsLst>
            <a:gs pos="0">
              <a:srgbClr val="F5F7FC"/>
            </a:gs>
            <a:gs pos="74000">
              <a:srgbClr val="A9BEE4"/>
            </a:gs>
            <a:gs pos="83000">
              <a:srgbClr val="A9BEE4"/>
            </a:gs>
            <a:gs pos="100000">
              <a:srgbClr val="C5D3ED"/>
            </a:gs>
          </a:gsLst>
          <a:lin ang="5400000" scaled="0"/>
        </a:gradFill>
      </p:bgPr>
    </p:bg>
    <p:spTree>
      <p:nvGrpSpPr>
        <p:cNvPr id="1" name=""/>
        <p:cNvGrpSpPr/>
        <p:nvPr/>
      </p:nvGrpSpPr>
      <p:grpSpPr>
        <a:xfrm>
          <a:off x="0" y="0"/>
          <a:ext cx="0" cy="0"/>
          <a:chOff x="0" y="0"/>
          <a:chExt cx="0" cy="0"/>
        </a:xfrm>
      </p:grpSpPr>
      <p:pic>
        <p:nvPicPr>
          <p:cNvPr id="2" name="Google Shape;13;p20" descr="Google Shape;13;p20"/>
          <p:cNvPicPr>
            <a:picLocks noChangeAspect="1"/>
          </p:cNvPicPr>
          <p:nvPr/>
        </p:nvPicPr>
        <p:blipFill>
          <a:blip r:embed="rId2">
            <a:extLst/>
          </a:blip>
          <a:stretch>
            <a:fillRect/>
          </a:stretch>
        </p:blipFill>
        <p:spPr>
          <a:xfrm>
            <a:off x="195411" y="174639"/>
            <a:ext cx="2743201" cy="2804161"/>
          </a:xfrm>
          <a:prstGeom prst="rect">
            <a:avLst/>
          </a:prstGeom>
          <a:ln w="12700">
            <a:miter lim="400000"/>
          </a:ln>
        </p:spPr>
      </p:pic>
      <p:sp>
        <p:nvSpPr>
          <p:cNvPr id="3" name="Title Text"/>
          <p:cNvSpPr txBox="1"/>
          <p:nvPr>
            <p:ph type="title"/>
          </p:nvPr>
        </p:nvSpPr>
        <p:spPr>
          <a:xfrm>
            <a:off x="609600" y="92074"/>
            <a:ext cx="10972800" cy="1508126"/>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nchor="ctr"/>
          <a:lstStyle/>
          <a:p>
            <a:pPr/>
            <a:r>
              <a:t>Title Text</a:t>
            </a:r>
          </a:p>
        </p:txBody>
      </p:sp>
      <p:sp>
        <p:nvSpPr>
          <p:cNvPr id="4" name="Body Level One…"/>
          <p:cNvSpPr txBox="1"/>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5" name="Slide Number"/>
          <p:cNvSpPr txBox="1"/>
          <p:nvPr>
            <p:ph type="sldNum" sz="quarter" idx="2"/>
          </p:nvPr>
        </p:nvSpPr>
        <p:spPr>
          <a:xfrm>
            <a:off x="11095216" y="6414780"/>
            <a:ext cx="258585" cy="248265"/>
          </a:xfrm>
          <a:prstGeom prst="rect">
            <a:avLst/>
          </a:prstGeom>
          <a:ln w="12700">
            <a:miter lim="400000"/>
          </a:ln>
        </p:spPr>
        <p:txBody>
          <a:bodyPr wrap="none" lIns="45699" tIns="45699" rIns="45699" bIns="45699" anchor="ctr">
            <a:spAutoFit/>
          </a:bodyPr>
          <a:lstStyle>
            <a:lvl1pPr algn="r">
              <a:defRPr sz="1200">
                <a:solidFill>
                  <a:srgbClr val="888888"/>
                </a:solidFill>
                <a:latin typeface="Calibri"/>
                <a:ea typeface="Calibri"/>
                <a:cs typeface="Calibri"/>
                <a:sym typeface="Calibri"/>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1" baseline="0" cap="none" i="0" spc="0" strike="noStrike" sz="6000" u="none">
          <a:solidFill>
            <a:srgbClr val="000000"/>
          </a:solidFill>
          <a:uFillTx/>
          <a:latin typeface="Calibri"/>
          <a:ea typeface="Calibri"/>
          <a:cs typeface="Calibri"/>
          <a:sym typeface="Calibri"/>
        </a:defRPr>
      </a:lvl1pPr>
      <a:lvl2pPr marL="0" marR="0" indent="0" algn="l" defTabSz="914400" rtl="0" latinLnBrk="0">
        <a:lnSpc>
          <a:spcPct val="90000"/>
        </a:lnSpc>
        <a:spcBef>
          <a:spcPts val="0"/>
        </a:spcBef>
        <a:spcAft>
          <a:spcPts val="0"/>
        </a:spcAft>
        <a:buClrTx/>
        <a:buSzTx/>
        <a:buFontTx/>
        <a:buNone/>
        <a:tabLst/>
        <a:defRPr b="1" baseline="0" cap="none" i="0" spc="0" strike="noStrike" sz="6000" u="none">
          <a:solidFill>
            <a:srgbClr val="000000"/>
          </a:solidFill>
          <a:uFillTx/>
          <a:latin typeface="Calibri"/>
          <a:ea typeface="Calibri"/>
          <a:cs typeface="Calibri"/>
          <a:sym typeface="Calibri"/>
        </a:defRPr>
      </a:lvl2pPr>
      <a:lvl3pPr marL="0" marR="0" indent="0" algn="l" defTabSz="914400" rtl="0" latinLnBrk="0">
        <a:lnSpc>
          <a:spcPct val="90000"/>
        </a:lnSpc>
        <a:spcBef>
          <a:spcPts val="0"/>
        </a:spcBef>
        <a:spcAft>
          <a:spcPts val="0"/>
        </a:spcAft>
        <a:buClrTx/>
        <a:buSzTx/>
        <a:buFontTx/>
        <a:buNone/>
        <a:tabLst/>
        <a:defRPr b="1" baseline="0" cap="none" i="0" spc="0" strike="noStrike" sz="6000" u="none">
          <a:solidFill>
            <a:srgbClr val="000000"/>
          </a:solidFill>
          <a:uFillTx/>
          <a:latin typeface="Calibri"/>
          <a:ea typeface="Calibri"/>
          <a:cs typeface="Calibri"/>
          <a:sym typeface="Calibri"/>
        </a:defRPr>
      </a:lvl3pPr>
      <a:lvl4pPr marL="0" marR="0" indent="0" algn="l" defTabSz="914400" rtl="0" latinLnBrk="0">
        <a:lnSpc>
          <a:spcPct val="90000"/>
        </a:lnSpc>
        <a:spcBef>
          <a:spcPts val="0"/>
        </a:spcBef>
        <a:spcAft>
          <a:spcPts val="0"/>
        </a:spcAft>
        <a:buClrTx/>
        <a:buSzTx/>
        <a:buFontTx/>
        <a:buNone/>
        <a:tabLst/>
        <a:defRPr b="1" baseline="0" cap="none" i="0" spc="0" strike="noStrike" sz="6000" u="none">
          <a:solidFill>
            <a:srgbClr val="000000"/>
          </a:solidFill>
          <a:uFillTx/>
          <a:latin typeface="Calibri"/>
          <a:ea typeface="Calibri"/>
          <a:cs typeface="Calibri"/>
          <a:sym typeface="Calibri"/>
        </a:defRPr>
      </a:lvl4pPr>
      <a:lvl5pPr marL="0" marR="0" indent="0" algn="l" defTabSz="914400" rtl="0" latinLnBrk="0">
        <a:lnSpc>
          <a:spcPct val="90000"/>
        </a:lnSpc>
        <a:spcBef>
          <a:spcPts val="0"/>
        </a:spcBef>
        <a:spcAft>
          <a:spcPts val="0"/>
        </a:spcAft>
        <a:buClrTx/>
        <a:buSzTx/>
        <a:buFontTx/>
        <a:buNone/>
        <a:tabLst/>
        <a:defRPr b="1" baseline="0" cap="none" i="0" spc="0" strike="noStrike" sz="6000" u="none">
          <a:solidFill>
            <a:srgbClr val="000000"/>
          </a:solidFill>
          <a:uFillTx/>
          <a:latin typeface="Calibri"/>
          <a:ea typeface="Calibri"/>
          <a:cs typeface="Calibri"/>
          <a:sym typeface="Calibri"/>
        </a:defRPr>
      </a:lvl5pPr>
      <a:lvl6pPr marL="0" marR="0" indent="0" algn="l" defTabSz="914400" rtl="0" latinLnBrk="0">
        <a:lnSpc>
          <a:spcPct val="90000"/>
        </a:lnSpc>
        <a:spcBef>
          <a:spcPts val="0"/>
        </a:spcBef>
        <a:spcAft>
          <a:spcPts val="0"/>
        </a:spcAft>
        <a:buClrTx/>
        <a:buSzTx/>
        <a:buFontTx/>
        <a:buNone/>
        <a:tabLst/>
        <a:defRPr b="1" baseline="0" cap="none" i="0" spc="0" strike="noStrike" sz="6000" u="none">
          <a:solidFill>
            <a:srgbClr val="000000"/>
          </a:solidFill>
          <a:uFillTx/>
          <a:latin typeface="Calibri"/>
          <a:ea typeface="Calibri"/>
          <a:cs typeface="Calibri"/>
          <a:sym typeface="Calibri"/>
        </a:defRPr>
      </a:lvl6pPr>
      <a:lvl7pPr marL="0" marR="0" indent="0" algn="l" defTabSz="914400" rtl="0" latinLnBrk="0">
        <a:lnSpc>
          <a:spcPct val="90000"/>
        </a:lnSpc>
        <a:spcBef>
          <a:spcPts val="0"/>
        </a:spcBef>
        <a:spcAft>
          <a:spcPts val="0"/>
        </a:spcAft>
        <a:buClrTx/>
        <a:buSzTx/>
        <a:buFontTx/>
        <a:buNone/>
        <a:tabLst/>
        <a:defRPr b="1" baseline="0" cap="none" i="0" spc="0" strike="noStrike" sz="6000" u="none">
          <a:solidFill>
            <a:srgbClr val="000000"/>
          </a:solidFill>
          <a:uFillTx/>
          <a:latin typeface="Calibri"/>
          <a:ea typeface="Calibri"/>
          <a:cs typeface="Calibri"/>
          <a:sym typeface="Calibri"/>
        </a:defRPr>
      </a:lvl7pPr>
      <a:lvl8pPr marL="0" marR="0" indent="0" algn="l" defTabSz="914400" rtl="0" latinLnBrk="0">
        <a:lnSpc>
          <a:spcPct val="90000"/>
        </a:lnSpc>
        <a:spcBef>
          <a:spcPts val="0"/>
        </a:spcBef>
        <a:spcAft>
          <a:spcPts val="0"/>
        </a:spcAft>
        <a:buClrTx/>
        <a:buSzTx/>
        <a:buFontTx/>
        <a:buNone/>
        <a:tabLst/>
        <a:defRPr b="1" baseline="0" cap="none" i="0" spc="0" strike="noStrike" sz="6000" u="none">
          <a:solidFill>
            <a:srgbClr val="000000"/>
          </a:solidFill>
          <a:uFillTx/>
          <a:latin typeface="Calibri"/>
          <a:ea typeface="Calibri"/>
          <a:cs typeface="Calibri"/>
          <a:sym typeface="Calibri"/>
        </a:defRPr>
      </a:lvl8pPr>
      <a:lvl9pPr marL="0" marR="0" indent="0" algn="l" defTabSz="914400" rtl="0" latinLnBrk="0">
        <a:lnSpc>
          <a:spcPct val="90000"/>
        </a:lnSpc>
        <a:spcBef>
          <a:spcPts val="0"/>
        </a:spcBef>
        <a:spcAft>
          <a:spcPts val="0"/>
        </a:spcAft>
        <a:buClrTx/>
        <a:buSzTx/>
        <a:buFontTx/>
        <a:buNone/>
        <a:tabLst/>
        <a:defRPr b="1" baseline="0" cap="none" i="0" spc="0" strike="noStrike" sz="6000" u="none">
          <a:solidFill>
            <a:srgbClr val="000000"/>
          </a:solidFill>
          <a:uFillTx/>
          <a:latin typeface="Calibri"/>
          <a:ea typeface="Calibri"/>
          <a:cs typeface="Calibri"/>
          <a:sym typeface="Calibri"/>
        </a:defRPr>
      </a:lvl9pPr>
    </p:titleStyle>
    <p:bodyStyle>
      <a:lvl1pPr marL="457200" marR="0" indent="-406400"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Calibri"/>
          <a:ea typeface="Calibri"/>
          <a:cs typeface="Calibri"/>
          <a:sym typeface="Calibri"/>
        </a:defRPr>
      </a:lvl1pPr>
      <a:lvl2pPr marL="977900" marR="0" indent="-444500"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Calibri"/>
          <a:ea typeface="Calibri"/>
          <a:cs typeface="Calibri"/>
          <a:sym typeface="Calibri"/>
        </a:defRPr>
      </a:lvl2pPr>
      <a:lvl3pPr marL="1513839" marR="0" indent="-497839"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Calibri"/>
          <a:ea typeface="Calibri"/>
          <a:cs typeface="Calibri"/>
          <a:sym typeface="Calibri"/>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Calibri"/>
          <a:ea typeface="Calibri"/>
          <a:cs typeface="Calibri"/>
          <a:sym typeface="Calibri"/>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Calibri"/>
          <a:ea typeface="Calibri"/>
          <a:cs typeface="Calibri"/>
          <a:sym typeface="Calibri"/>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Calibri"/>
          <a:ea typeface="Calibri"/>
          <a:cs typeface="Calibri"/>
          <a:sym typeface="Calibri"/>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Calibri"/>
          <a:ea typeface="Calibri"/>
          <a:cs typeface="Calibri"/>
          <a:sym typeface="Calibri"/>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Calibri"/>
          <a:ea typeface="Calibri"/>
          <a:cs typeface="Calibri"/>
          <a:sym typeface="Calibri"/>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s://www.ecoactus.org" TargetMode="External"/><Relationship Id="rId4" Type="http://schemas.openxmlformats.org/officeDocument/2006/relationships/image" Target="../media/image1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3.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 name="Google Shape;90;p1"/>
          <p:cNvSpPr txBox="1"/>
          <p:nvPr>
            <p:ph type="ctrTitle"/>
          </p:nvPr>
        </p:nvSpPr>
        <p:spPr>
          <a:xfrm>
            <a:off x="3755571" y="326571"/>
            <a:ext cx="8022771" cy="3102430"/>
          </a:xfrm>
          <a:prstGeom prst="rect">
            <a:avLst/>
          </a:prstGeom>
        </p:spPr>
        <p:txBody>
          <a:bodyPr/>
          <a:lstStyle/>
          <a:p>
            <a:pPr>
              <a:defRPr sz="5400"/>
            </a:pPr>
            <a:r>
              <a:t>EcoActUs</a:t>
            </a:r>
            <a:br/>
            <a:r>
              <a:rPr sz="3000"/>
              <a:t>(Ecology Action for Us)</a:t>
            </a:r>
            <a:endParaRPr sz="4000"/>
          </a:p>
          <a:p>
            <a:pPr>
              <a:defRPr sz="3900">
                <a:solidFill>
                  <a:srgbClr val="7F7F7F"/>
                </a:solidFill>
              </a:defRPr>
            </a:pPr>
            <a:br>
              <a:rPr sz="4000"/>
            </a:br>
            <a:r>
              <a:t>Sustainability Leadership</a:t>
            </a:r>
            <a:br/>
            <a:r>
              <a:t>Workshop</a:t>
            </a:r>
          </a:p>
        </p:txBody>
      </p:sp>
      <p:pic>
        <p:nvPicPr>
          <p:cNvPr id="128" name="Google Shape;355;p12" descr="Google Shape;355;p12"/>
          <p:cNvPicPr>
            <a:picLocks noChangeAspect="1"/>
          </p:cNvPicPr>
          <p:nvPr/>
        </p:nvPicPr>
        <p:blipFill>
          <a:blip r:embed="rId3">
            <a:extLst/>
          </a:blip>
          <a:stretch>
            <a:fillRect/>
          </a:stretch>
        </p:blipFill>
        <p:spPr>
          <a:xfrm>
            <a:off x="7582225" y="5959905"/>
            <a:ext cx="3949399" cy="649783"/>
          </a:xfrm>
          <a:prstGeom prst="rect">
            <a:avLst/>
          </a:prstGeom>
          <a:ln w="12700">
            <a:miter lim="400000"/>
          </a:ln>
        </p:spPr>
      </p:pic>
      <p:pic>
        <p:nvPicPr>
          <p:cNvPr id="129" name="Google Shape;356;p12" descr="Google Shape;356;p12"/>
          <p:cNvPicPr>
            <a:picLocks noChangeAspect="1"/>
          </p:cNvPicPr>
          <p:nvPr/>
        </p:nvPicPr>
        <p:blipFill>
          <a:blip r:embed="rId4">
            <a:extLst/>
          </a:blip>
          <a:stretch>
            <a:fillRect/>
          </a:stretch>
        </p:blipFill>
        <p:spPr>
          <a:xfrm>
            <a:off x="407393" y="5987350"/>
            <a:ext cx="2850316" cy="62233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Google Shape;175;p7"/>
          <p:cNvSpPr txBox="1"/>
          <p:nvPr>
            <p:ph type="body" sz="quarter" idx="1"/>
          </p:nvPr>
        </p:nvSpPr>
        <p:spPr>
          <a:xfrm>
            <a:off x="373141" y="3152079"/>
            <a:ext cx="3989513" cy="3507247"/>
          </a:xfrm>
          <a:prstGeom prst="rect">
            <a:avLst/>
          </a:prstGeom>
        </p:spPr>
        <p:txBody>
          <a:bodyPr/>
          <a:lstStyle/>
          <a:p>
            <a:pPr marL="0" indent="0" defTabSz="813816">
              <a:spcBef>
                <a:spcPts val="500"/>
              </a:spcBef>
              <a:buClrTx/>
              <a:buSzTx/>
              <a:buFontTx/>
              <a:buNone/>
              <a:defRPr sz="2314">
                <a:solidFill>
                  <a:schemeClr val="accent2">
                    <a:lumOff val="10980"/>
                  </a:schemeClr>
                </a:solidFill>
              </a:defRPr>
            </a:pPr>
            <a:r>
              <a:t>Sessions</a:t>
            </a:r>
          </a:p>
          <a:p>
            <a:pPr lvl="1" marL="532371" indent="-261099" defTabSz="813816">
              <a:spcBef>
                <a:spcPts val="800"/>
              </a:spcBef>
              <a:buSzPct val="90000"/>
              <a:defRPr sz="2314"/>
            </a:pPr>
            <a:r>
              <a:t>Introducing the Situation</a:t>
            </a:r>
          </a:p>
          <a:p>
            <a:pPr lvl="1" marL="532371" indent="-261099" defTabSz="813816">
              <a:spcBef>
                <a:spcPts val="800"/>
              </a:spcBef>
              <a:buSzPct val="90000"/>
              <a:defRPr sz="2314"/>
            </a:pPr>
            <a:r>
              <a:t>Strategies that Work…</a:t>
            </a:r>
          </a:p>
          <a:p>
            <a:pPr lvl="1" marL="532371" indent="-261099" defTabSz="813816">
              <a:spcBef>
                <a:spcPts val="800"/>
              </a:spcBef>
              <a:buSzPct val="90000"/>
              <a:defRPr sz="2314"/>
            </a:pPr>
          </a:p>
          <a:p>
            <a:pPr lvl="1" marL="532371" indent="-261099" defTabSz="813816">
              <a:spcBef>
                <a:spcPts val="800"/>
              </a:spcBef>
              <a:buSzPct val="90000"/>
              <a:defRPr sz="2314"/>
            </a:pPr>
          </a:p>
          <a:p>
            <a:pPr lvl="1" marL="532371" indent="-261099" defTabSz="813816">
              <a:spcBef>
                <a:spcPts val="800"/>
              </a:spcBef>
              <a:buSzPct val="90000"/>
              <a:defRPr sz="2314"/>
            </a:pPr>
            <a:r>
              <a:t>Challenging the Status Quo</a:t>
            </a:r>
          </a:p>
          <a:p>
            <a:pPr lvl="1" marL="532371" indent="-261099" defTabSz="813816">
              <a:spcBef>
                <a:spcPts val="800"/>
              </a:spcBef>
              <a:buSzPct val="90000"/>
              <a:defRPr sz="2314"/>
            </a:pPr>
            <a:r>
              <a:t>Road to Change</a:t>
            </a:r>
          </a:p>
          <a:p>
            <a:pPr lvl="1" marL="532371" indent="-261099" defTabSz="813816">
              <a:spcBef>
                <a:spcPts val="800"/>
              </a:spcBef>
              <a:buSzPct val="90000"/>
              <a:defRPr sz="2314"/>
            </a:pPr>
            <a:r>
              <a:t>Building Support</a:t>
            </a:r>
          </a:p>
        </p:txBody>
      </p:sp>
      <p:sp>
        <p:nvSpPr>
          <p:cNvPr id="186" name="Google Shape;176;p7"/>
          <p:cNvSpPr txBox="1"/>
          <p:nvPr>
            <p:ph type="title"/>
          </p:nvPr>
        </p:nvSpPr>
        <p:spPr>
          <a:xfrm>
            <a:off x="6048225" y="326575"/>
            <a:ext cx="5730301" cy="1503001"/>
          </a:xfrm>
          <a:prstGeom prst="rect">
            <a:avLst/>
          </a:prstGeom>
        </p:spPr>
        <p:txBody>
          <a:bodyPr anchor="t"/>
          <a:lstStyle/>
          <a:p>
            <a:pPr algn="r">
              <a:defRPr sz="5400"/>
            </a:pPr>
            <a:r>
              <a:t>EcoActUs</a:t>
            </a:r>
            <a:br/>
            <a:r>
              <a:rPr sz="3900">
                <a:solidFill>
                  <a:srgbClr val="7F7F7F"/>
                </a:solidFill>
              </a:rPr>
              <a:t>Curriculum Overview</a:t>
            </a:r>
          </a:p>
        </p:txBody>
      </p:sp>
      <p:sp>
        <p:nvSpPr>
          <p:cNvPr id="187" name="Tracks…"/>
          <p:cNvSpPr txBox="1"/>
          <p:nvPr/>
        </p:nvSpPr>
        <p:spPr>
          <a:xfrm>
            <a:off x="4922910" y="3152079"/>
            <a:ext cx="2953406" cy="219437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R="396107">
              <a:lnSpc>
                <a:spcPct val="90000"/>
              </a:lnSpc>
              <a:spcBef>
                <a:spcPts val="1000"/>
              </a:spcBef>
              <a:defRPr sz="2200">
                <a:solidFill>
                  <a:schemeClr val="accent2">
                    <a:lumOff val="10980"/>
                  </a:schemeClr>
                </a:solidFill>
                <a:latin typeface="Calibri"/>
                <a:ea typeface="Calibri"/>
                <a:cs typeface="Calibri"/>
                <a:sym typeface="Calibri"/>
              </a:defRPr>
            </a:pPr>
            <a:r>
              <a:t>Tracks</a:t>
            </a:r>
          </a:p>
          <a:p>
            <a:pPr lvl="1" marL="588962" marR="396107" indent="-276225">
              <a:lnSpc>
                <a:spcPts val="1800"/>
              </a:lnSpc>
              <a:spcBef>
                <a:spcPts val="500"/>
              </a:spcBef>
              <a:buClr>
                <a:srgbClr val="000000"/>
              </a:buClr>
              <a:buSzPct val="90000"/>
              <a:buFont typeface="Arial"/>
              <a:buChar char="•"/>
              <a:defRPr sz="2200">
                <a:latin typeface="Calibri"/>
                <a:ea typeface="Calibri"/>
                <a:cs typeface="Calibri"/>
                <a:sym typeface="Calibri"/>
              </a:defRPr>
            </a:pPr>
            <a:r>
              <a:t>Transportation</a:t>
            </a:r>
          </a:p>
          <a:p>
            <a:pPr lvl="1" marL="588962" marR="396107" indent="-276225">
              <a:lnSpc>
                <a:spcPts val="1800"/>
              </a:lnSpc>
              <a:spcBef>
                <a:spcPts val="500"/>
              </a:spcBef>
              <a:buClr>
                <a:srgbClr val="000000"/>
              </a:buClr>
              <a:buSzPct val="90000"/>
              <a:buFont typeface="Arial"/>
              <a:buChar char="•"/>
              <a:defRPr sz="2200">
                <a:latin typeface="Calibri"/>
                <a:ea typeface="Calibri"/>
                <a:cs typeface="Calibri"/>
                <a:sym typeface="Calibri"/>
              </a:defRPr>
            </a:pPr>
            <a:r>
              <a:t>Built Environment</a:t>
            </a:r>
          </a:p>
          <a:p>
            <a:pPr lvl="1" marL="588962" marR="396107" indent="-276225">
              <a:lnSpc>
                <a:spcPts val="1800"/>
              </a:lnSpc>
              <a:spcBef>
                <a:spcPts val="500"/>
              </a:spcBef>
              <a:buClr>
                <a:srgbClr val="000000"/>
              </a:buClr>
              <a:buSzPct val="90000"/>
              <a:buFont typeface="Arial"/>
              <a:buChar char="•"/>
              <a:defRPr sz="2200">
                <a:latin typeface="Calibri"/>
                <a:ea typeface="Calibri"/>
                <a:cs typeface="Calibri"/>
                <a:sym typeface="Calibri"/>
              </a:defRPr>
            </a:pPr>
            <a:r>
              <a:t>Energy Use</a:t>
            </a:r>
          </a:p>
          <a:p>
            <a:pPr lvl="1" marL="588962" marR="396107" indent="-276225">
              <a:lnSpc>
                <a:spcPts val="1800"/>
              </a:lnSpc>
              <a:spcBef>
                <a:spcPts val="500"/>
              </a:spcBef>
              <a:buClr>
                <a:srgbClr val="000000"/>
              </a:buClr>
              <a:buSzPct val="90000"/>
              <a:buFont typeface="Arial"/>
              <a:buChar char="•"/>
              <a:defRPr sz="2200">
                <a:latin typeface="Calibri"/>
                <a:ea typeface="Calibri"/>
                <a:cs typeface="Calibri"/>
                <a:sym typeface="Calibri"/>
              </a:defRPr>
            </a:pPr>
            <a:r>
              <a:t>Industry</a:t>
            </a:r>
          </a:p>
          <a:p>
            <a:pPr lvl="1" marL="588962" marR="396107" indent="-276225">
              <a:lnSpc>
                <a:spcPts val="1800"/>
              </a:lnSpc>
              <a:spcBef>
                <a:spcPts val="500"/>
              </a:spcBef>
              <a:buClr>
                <a:srgbClr val="000000"/>
              </a:buClr>
              <a:buSzPct val="90000"/>
              <a:buFont typeface="Arial"/>
              <a:buChar char="•"/>
              <a:defRPr sz="2200">
                <a:latin typeface="Calibri"/>
                <a:ea typeface="Calibri"/>
                <a:cs typeface="Calibri"/>
                <a:sym typeface="Calibri"/>
              </a:defRPr>
            </a:pPr>
            <a:r>
              <a:t>Circular Value Chain</a:t>
            </a:r>
          </a:p>
          <a:p>
            <a:pPr lvl="1" marL="588962" marR="396107" indent="-276225">
              <a:lnSpc>
                <a:spcPts val="1800"/>
              </a:lnSpc>
              <a:spcBef>
                <a:spcPts val="500"/>
              </a:spcBef>
              <a:buClr>
                <a:srgbClr val="000000"/>
              </a:buClr>
              <a:buSzPct val="90000"/>
              <a:buFont typeface="Arial"/>
              <a:buChar char="•"/>
              <a:defRPr sz="2200">
                <a:latin typeface="Calibri"/>
                <a:ea typeface="Calibri"/>
                <a:cs typeface="Calibri"/>
                <a:sym typeface="Calibri"/>
              </a:defRPr>
            </a:pPr>
            <a:r>
              <a:t>Food &amp; Ecosystems</a:t>
            </a:r>
          </a:p>
        </p:txBody>
      </p:sp>
      <p:sp>
        <p:nvSpPr>
          <p:cNvPr id="188" name="Other…"/>
          <p:cNvSpPr txBox="1"/>
          <p:nvPr/>
        </p:nvSpPr>
        <p:spPr>
          <a:xfrm>
            <a:off x="9788578" y="3152079"/>
            <a:ext cx="1989948" cy="242369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90000"/>
              </a:lnSpc>
              <a:spcBef>
                <a:spcPts val="500"/>
              </a:spcBef>
              <a:defRPr sz="2200">
                <a:solidFill>
                  <a:schemeClr val="accent2">
                    <a:lumOff val="21960"/>
                  </a:schemeClr>
                </a:solidFill>
                <a:latin typeface="Calibri"/>
                <a:ea typeface="Calibri"/>
                <a:cs typeface="Calibri"/>
                <a:sym typeface="Calibri"/>
              </a:defRPr>
            </a:pPr>
            <a:r>
              <a:t>Other</a:t>
            </a:r>
          </a:p>
          <a:p>
            <a:pPr marL="238125" indent="-222250">
              <a:lnSpc>
                <a:spcPct val="90000"/>
              </a:lnSpc>
              <a:spcBef>
                <a:spcPts val="500"/>
              </a:spcBef>
              <a:buClr>
                <a:srgbClr val="000000"/>
              </a:buClr>
              <a:buSzPts val="2200"/>
              <a:buFont typeface="Arial"/>
              <a:buChar char="•"/>
              <a:defRPr sz="2200">
                <a:latin typeface="Calibri"/>
                <a:ea typeface="Calibri"/>
                <a:cs typeface="Calibri"/>
                <a:sym typeface="Calibri"/>
              </a:defRPr>
            </a:pPr>
            <a:r>
              <a:t>Curated References </a:t>
            </a:r>
          </a:p>
          <a:p>
            <a:pPr marL="238125" indent="-222250">
              <a:lnSpc>
                <a:spcPct val="90000"/>
              </a:lnSpc>
              <a:spcBef>
                <a:spcPts val="500"/>
              </a:spcBef>
              <a:buClr>
                <a:srgbClr val="000000"/>
              </a:buClr>
              <a:buSzPts val="2200"/>
              <a:buFont typeface="Arial"/>
              <a:buChar char="•"/>
              <a:defRPr sz="2200">
                <a:latin typeface="Calibri"/>
                <a:ea typeface="Calibri"/>
                <a:cs typeface="Calibri"/>
                <a:sym typeface="Calibri"/>
              </a:defRPr>
            </a:pPr>
            <a:r>
              <a:t>Media</a:t>
            </a:r>
          </a:p>
          <a:p>
            <a:pPr lvl="1" marL="514350" indent="-220663">
              <a:lnSpc>
                <a:spcPts val="1800"/>
              </a:lnSpc>
              <a:spcBef>
                <a:spcPts val="500"/>
              </a:spcBef>
              <a:buClr>
                <a:srgbClr val="000000"/>
              </a:buClr>
              <a:buSzPct val="90000"/>
              <a:buFont typeface="Arial"/>
              <a:buChar char="•"/>
              <a:defRPr sz="2200">
                <a:latin typeface="Calibri"/>
                <a:ea typeface="Calibri"/>
                <a:cs typeface="Calibri"/>
                <a:sym typeface="Calibri"/>
              </a:defRPr>
            </a:pPr>
            <a:r>
              <a:t>Movie</a:t>
            </a:r>
          </a:p>
          <a:p>
            <a:pPr lvl="1" marL="514350" indent="-220663">
              <a:lnSpc>
                <a:spcPts val="1800"/>
              </a:lnSpc>
              <a:spcBef>
                <a:spcPts val="500"/>
              </a:spcBef>
              <a:buClr>
                <a:srgbClr val="000000"/>
              </a:buClr>
              <a:buSzPct val="90000"/>
              <a:buFont typeface="Arial"/>
              <a:buChar char="•"/>
              <a:defRPr sz="2200">
                <a:latin typeface="Calibri"/>
                <a:ea typeface="Calibri"/>
                <a:cs typeface="Calibri"/>
                <a:sym typeface="Calibri"/>
              </a:defRPr>
            </a:pPr>
            <a:r>
              <a:t>Art</a:t>
            </a:r>
          </a:p>
          <a:p>
            <a:pPr lvl="1" marL="514350" indent="-220663">
              <a:lnSpc>
                <a:spcPts val="1800"/>
              </a:lnSpc>
              <a:spcBef>
                <a:spcPts val="500"/>
              </a:spcBef>
              <a:buClr>
                <a:srgbClr val="000000"/>
              </a:buClr>
              <a:buSzPct val="90000"/>
              <a:buFont typeface="Arial"/>
              <a:buChar char="•"/>
              <a:defRPr sz="2200">
                <a:latin typeface="Calibri"/>
                <a:ea typeface="Calibri"/>
                <a:cs typeface="Calibri"/>
                <a:sym typeface="Calibri"/>
              </a:defRPr>
            </a:pPr>
            <a:r>
              <a:t>Music</a:t>
            </a:r>
          </a:p>
        </p:txBody>
      </p:sp>
      <p:sp>
        <p:nvSpPr>
          <p:cNvPr id="189" name="Triangle"/>
          <p:cNvSpPr/>
          <p:nvPr/>
        </p:nvSpPr>
        <p:spPr>
          <a:xfrm rot="5373530">
            <a:off x="3871284" y="4244640"/>
            <a:ext cx="672311" cy="10060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gradFill>
            <a:gsLst>
              <a:gs pos="0">
                <a:srgbClr val="499CE7"/>
              </a:gs>
              <a:gs pos="100000">
                <a:schemeClr val="accent5">
                  <a:hueOff val="329330"/>
                  <a:satOff val="40776"/>
                  <a:lumOff val="24655"/>
                </a:schemeClr>
              </a:gs>
            </a:gsLst>
            <a:lin ang="16200000"/>
          </a:gradFill>
          <a:ln>
            <a:solidFill>
              <a:srgbClr val="5698D3"/>
            </a:solidFill>
          </a:ln>
          <a:effectLst>
            <a:outerShdw sx="100000" sy="100000" kx="0" ky="0" algn="b" rotWithShape="0" blurRad="38100" dist="23000" dir="5400000">
              <a:srgbClr val="000000">
                <a:alpha val="35000"/>
              </a:srgbClr>
            </a:outerShdw>
          </a:effectLst>
        </p:spPr>
        <p:txBody>
          <a:bodyPr lIns="45719" rIns="45719" anchor="ctr"/>
          <a:lstStyle/>
          <a:p>
            <a:pPr>
              <a:defRPr>
                <a:solidFill>
                  <a:srgbClr val="FFFFFF"/>
                </a:solidFill>
              </a:defRPr>
            </a:pP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Google Shape;190;g14588782166_0_0"/>
          <p:cNvSpPr txBox="1"/>
          <p:nvPr>
            <p:ph type="body" sz="quarter" idx="1"/>
          </p:nvPr>
        </p:nvSpPr>
        <p:spPr>
          <a:xfrm>
            <a:off x="221973" y="6312860"/>
            <a:ext cx="3113702" cy="525601"/>
          </a:xfrm>
          <a:prstGeom prst="rect">
            <a:avLst/>
          </a:prstGeom>
        </p:spPr>
        <p:txBody>
          <a:bodyPr/>
          <a:lstStyle>
            <a:lvl1pPr marL="0" indent="0">
              <a:spcBef>
                <a:spcPts val="0"/>
              </a:spcBef>
              <a:buSzTx/>
              <a:buNone/>
              <a:defRPr u="sng">
                <a:solidFill>
                  <a:srgbClr val="0563C1"/>
                </a:solidFill>
                <a:uFill>
                  <a:solidFill>
                    <a:srgbClr val="0563C1"/>
                  </a:solidFill>
                </a:uFill>
                <a:hlinkClick r:id="rId3" invalidUrl="" action="" tgtFrame="" tooltip="" history="1" highlightClick="0" endSnd="0"/>
              </a:defRPr>
            </a:lvl1pPr>
          </a:lstStyle>
          <a:p>
            <a:pPr>
              <a:defRPr>
                <a:uFillTx/>
              </a:defRPr>
            </a:pPr>
            <a:r>
              <a:rPr>
                <a:uFill>
                  <a:solidFill>
                    <a:srgbClr val="0563C1"/>
                  </a:solidFill>
                </a:uFill>
                <a:hlinkClick r:id="rId3" invalidUrl="" action="" tgtFrame="" tooltip="" history="1" highlightClick="0" endSnd="0"/>
              </a:rPr>
              <a:t>EcoActUs.org</a:t>
            </a:r>
          </a:p>
        </p:txBody>
      </p:sp>
      <p:sp>
        <p:nvSpPr>
          <p:cNvPr id="194" name="Google Shape;191;g14588782166_0_0"/>
          <p:cNvSpPr txBox="1"/>
          <p:nvPr>
            <p:ph type="title"/>
          </p:nvPr>
        </p:nvSpPr>
        <p:spPr>
          <a:xfrm>
            <a:off x="6048225" y="326575"/>
            <a:ext cx="5730301" cy="1503001"/>
          </a:xfrm>
          <a:prstGeom prst="rect">
            <a:avLst/>
          </a:prstGeom>
        </p:spPr>
        <p:txBody>
          <a:bodyPr anchor="t"/>
          <a:lstStyle/>
          <a:p>
            <a:pPr algn="r">
              <a:defRPr sz="5400"/>
            </a:pPr>
            <a:r>
              <a:t>EcoActUs</a:t>
            </a:r>
            <a:br/>
            <a:r>
              <a:rPr sz="3900">
                <a:solidFill>
                  <a:srgbClr val="7F7F7F"/>
                </a:solidFill>
              </a:rPr>
              <a:t>Orientation to Website</a:t>
            </a:r>
          </a:p>
        </p:txBody>
      </p:sp>
      <p:pic>
        <p:nvPicPr>
          <p:cNvPr id="195" name="Screen Shot 2022-10-07 at 9.51.55 AM.png" descr="Screen Shot 2022-10-07 at 9.51.55 AM.png"/>
          <p:cNvPicPr>
            <a:picLocks noChangeAspect="1"/>
          </p:cNvPicPr>
          <p:nvPr/>
        </p:nvPicPr>
        <p:blipFill>
          <a:blip r:embed="rId4">
            <a:extLst/>
          </a:blip>
          <a:stretch>
            <a:fillRect/>
          </a:stretch>
        </p:blipFill>
        <p:spPr>
          <a:xfrm>
            <a:off x="4956250" y="2030340"/>
            <a:ext cx="6822276" cy="4545321"/>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99" name="Google Shape;362;g146fb48681a_0_35"/>
          <p:cNvSpPr txBox="1"/>
          <p:nvPr/>
        </p:nvSpPr>
        <p:spPr>
          <a:xfrm>
            <a:off x="3239057" y="1705199"/>
            <a:ext cx="4416626" cy="4376887"/>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marL="228600" indent="-228600">
              <a:lnSpc>
                <a:spcPct val="115000"/>
              </a:lnSpc>
              <a:defRPr sz="1600">
                <a:solidFill>
                  <a:srgbClr val="385723"/>
                </a:solidFill>
              </a:defRPr>
            </a:pPr>
            <a:r>
              <a:t>• </a:t>
            </a:r>
            <a:r>
              <a:rPr b="1"/>
              <a:t>Ken Berlin</a:t>
            </a:r>
            <a:r>
              <a:t>, President &amp; CEO, The Climate Reality Project (retired)</a:t>
            </a:r>
          </a:p>
          <a:p>
            <a:pPr marL="228600" indent="-228600">
              <a:lnSpc>
                <a:spcPct val="115000"/>
              </a:lnSpc>
              <a:defRPr sz="1600">
                <a:solidFill>
                  <a:srgbClr val="385723"/>
                </a:solidFill>
              </a:defRPr>
            </a:pPr>
            <a:r>
              <a:t>• </a:t>
            </a:r>
            <a:r>
              <a:rPr b="1"/>
              <a:t>Tim Guinee</a:t>
            </a:r>
            <a:r>
              <a:t>, Actor, Climate Reality Leader   </a:t>
            </a:r>
          </a:p>
          <a:p>
            <a:pPr marL="228600" indent="-228600">
              <a:lnSpc>
                <a:spcPct val="115000"/>
              </a:lnSpc>
              <a:defRPr sz="1600">
                <a:solidFill>
                  <a:srgbClr val="385723"/>
                </a:solidFill>
              </a:defRPr>
            </a:pPr>
            <a:r>
              <a:t>• </a:t>
            </a:r>
            <a:r>
              <a:rPr b="1"/>
              <a:t>Hubert Joly</a:t>
            </a:r>
            <a:r>
              <a:t>, Harvard Business School (prior Best B</a:t>
            </a:r>
            <a:r>
              <a:rPr b="1"/>
              <a:t>uy CEO</a:t>
            </a:r>
            <a:r>
              <a:t>), author </a:t>
            </a:r>
            <a:r>
              <a:rPr u="sng"/>
              <a:t>Heart of Business</a:t>
            </a:r>
            <a:endParaRPr u="sng"/>
          </a:p>
          <a:p>
            <a:pPr marL="228600" indent="-228600">
              <a:lnSpc>
                <a:spcPct val="115000"/>
              </a:lnSpc>
              <a:defRPr sz="1600">
                <a:solidFill>
                  <a:srgbClr val="385723"/>
                </a:solidFill>
              </a:defRPr>
            </a:pPr>
            <a:r>
              <a:t>• </a:t>
            </a:r>
            <a:r>
              <a:rPr b="1"/>
              <a:t>Dana Gunders</a:t>
            </a:r>
            <a:r>
              <a:t>, NRDC, co-author </a:t>
            </a:r>
            <a:r>
              <a:rPr u="sng"/>
              <a:t>Wasted</a:t>
            </a:r>
            <a:endParaRPr u="sng"/>
          </a:p>
          <a:p>
            <a:pPr marL="228600" indent="-228600">
              <a:lnSpc>
                <a:spcPct val="115000"/>
              </a:lnSpc>
              <a:defRPr sz="1600">
                <a:solidFill>
                  <a:srgbClr val="385723"/>
                </a:solidFill>
              </a:defRPr>
            </a:pPr>
            <a:r>
              <a:t>• </a:t>
            </a:r>
            <a:r>
              <a:rPr b="1"/>
              <a:t>Andy Lipkis</a:t>
            </a:r>
            <a:r>
              <a:t>, Founder, Accelerate Resilience LA and TreePeople</a:t>
            </a:r>
          </a:p>
          <a:p>
            <a:pPr marL="228600" indent="-228600">
              <a:lnSpc>
                <a:spcPct val="115000"/>
              </a:lnSpc>
              <a:defRPr sz="1600">
                <a:solidFill>
                  <a:srgbClr val="385723"/>
                </a:solidFill>
              </a:defRPr>
            </a:pPr>
            <a:r>
              <a:t>• </a:t>
            </a:r>
            <a:r>
              <a:rPr b="1"/>
              <a:t>Bill Weihl</a:t>
            </a:r>
            <a:r>
              <a:t>, Executive Director, Climate Voice (prior Google CSO)</a:t>
            </a:r>
          </a:p>
          <a:p>
            <a:pPr marL="228600" indent="-228600">
              <a:lnSpc>
                <a:spcPct val="115000"/>
              </a:lnSpc>
              <a:defRPr sz="1600">
                <a:solidFill>
                  <a:srgbClr val="385723"/>
                </a:solidFill>
              </a:defRPr>
            </a:pPr>
            <a:r>
              <a:t>• </a:t>
            </a:r>
            <a:r>
              <a:rPr b="1"/>
              <a:t>Dan </a:t>
            </a:r>
            <a:r>
              <a:rPr b="1" sz="1800"/>
              <a:t>Schrag</a:t>
            </a:r>
            <a:r>
              <a:t>, Director Harvard Center for the Environment, Harvard Kennedy School </a:t>
            </a:r>
          </a:p>
          <a:p>
            <a:pPr marL="228600" indent="-228600">
              <a:lnSpc>
                <a:spcPct val="115000"/>
              </a:lnSpc>
              <a:defRPr sz="1600">
                <a:solidFill>
                  <a:srgbClr val="385723"/>
                </a:solidFill>
              </a:defRPr>
            </a:pPr>
            <a:r>
              <a:t>• </a:t>
            </a:r>
            <a:r>
              <a:rPr b="1"/>
              <a:t>Dr. Jonathan Foley</a:t>
            </a:r>
            <a:r>
              <a:t>, Executive Director, Project Drawdown</a:t>
            </a:r>
          </a:p>
          <a:p>
            <a:pPr marL="228600" indent="-228600">
              <a:lnSpc>
                <a:spcPct val="115000"/>
              </a:lnSpc>
              <a:defRPr sz="1600">
                <a:solidFill>
                  <a:srgbClr val="385723"/>
                </a:solidFill>
              </a:defRPr>
            </a:pPr>
            <a:r>
              <a:t>• </a:t>
            </a:r>
            <a:r>
              <a:rPr b="1"/>
              <a:t>Christie Gamble, </a:t>
            </a:r>
            <a:r>
              <a:t>Senior Director of Sustainability, CarbonCure Technologies</a:t>
            </a:r>
          </a:p>
        </p:txBody>
      </p:sp>
      <p:sp>
        <p:nvSpPr>
          <p:cNvPr id="200" name="Google Shape;363;g146fb48681a_0_35"/>
          <p:cNvSpPr txBox="1"/>
          <p:nvPr/>
        </p:nvSpPr>
        <p:spPr>
          <a:xfrm>
            <a:off x="7899824" y="1705199"/>
            <a:ext cx="4122843" cy="4011102"/>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marL="228600" indent="-228600">
              <a:lnSpc>
                <a:spcPct val="87272"/>
              </a:lnSpc>
              <a:defRPr sz="1600">
                <a:solidFill>
                  <a:srgbClr val="385723"/>
                </a:solidFill>
              </a:defRPr>
            </a:pPr>
            <a:r>
              <a:t>• </a:t>
            </a:r>
            <a:r>
              <a:rPr b="1"/>
              <a:t>Gina McCarthy</a:t>
            </a:r>
            <a:r>
              <a:t>, White House Advisor on the Environment</a:t>
            </a:r>
          </a:p>
          <a:p>
            <a:pPr marL="228600" indent="-228600">
              <a:lnSpc>
                <a:spcPct val="87272"/>
              </a:lnSpc>
              <a:defRPr sz="1600">
                <a:solidFill>
                  <a:srgbClr val="385723"/>
                </a:solidFill>
              </a:defRPr>
            </a:pPr>
            <a:r>
              <a:t>• </a:t>
            </a:r>
            <a:r>
              <a:rPr b="1"/>
              <a:t>Felipe Calderon</a:t>
            </a:r>
            <a:r>
              <a:t>, Former President, Mexico</a:t>
            </a:r>
          </a:p>
          <a:p>
            <a:pPr marL="228600" indent="-228600">
              <a:lnSpc>
                <a:spcPct val="87272"/>
              </a:lnSpc>
              <a:defRPr sz="1600">
                <a:solidFill>
                  <a:srgbClr val="385723"/>
                </a:solidFill>
              </a:defRPr>
            </a:pPr>
            <a:r>
              <a:t>• </a:t>
            </a:r>
            <a:r>
              <a:rPr b="1"/>
              <a:t>George Serafeim</a:t>
            </a:r>
            <a:r>
              <a:t>, HBS </a:t>
            </a:r>
          </a:p>
          <a:p>
            <a:pPr marL="228600" indent="-228600">
              <a:lnSpc>
                <a:spcPct val="87272"/>
              </a:lnSpc>
              <a:defRPr sz="1600">
                <a:solidFill>
                  <a:srgbClr val="385723"/>
                </a:solidFill>
              </a:defRPr>
            </a:pPr>
            <a:r>
              <a:t>• </a:t>
            </a:r>
            <a:r>
              <a:rPr b="1"/>
              <a:t>Heather Henriksen</a:t>
            </a:r>
            <a:r>
              <a:t>, Chief Sustainability Officer, Harvard University</a:t>
            </a:r>
          </a:p>
          <a:p>
            <a:pPr marL="228600" indent="-228600">
              <a:lnSpc>
                <a:spcPct val="87272"/>
              </a:lnSpc>
              <a:defRPr sz="1600">
                <a:solidFill>
                  <a:srgbClr val="385723"/>
                </a:solidFill>
              </a:defRPr>
            </a:pPr>
            <a:r>
              <a:t>• </a:t>
            </a:r>
            <a:r>
              <a:rPr b="1"/>
              <a:t>Bruce Shaw</a:t>
            </a:r>
            <a:r>
              <a:t>, Executive Director, Denny Center, Georgetown Law</a:t>
            </a:r>
          </a:p>
          <a:p>
            <a:pPr marL="228600" indent="-228600">
              <a:lnSpc>
                <a:spcPct val="87272"/>
              </a:lnSpc>
              <a:defRPr sz="1600">
                <a:solidFill>
                  <a:srgbClr val="385723"/>
                </a:solidFill>
              </a:defRPr>
            </a:pPr>
            <a:r>
              <a:t>• </a:t>
            </a:r>
            <a:r>
              <a:rPr b="1"/>
              <a:t>Anthony Leiserowitz</a:t>
            </a:r>
            <a:r>
              <a:t>, Sr. Research Scientist, Yale School of the Environment</a:t>
            </a:r>
          </a:p>
          <a:p>
            <a:pPr marL="228600" indent="-228600">
              <a:lnSpc>
                <a:spcPct val="87272"/>
              </a:lnSpc>
              <a:defRPr sz="1600">
                <a:solidFill>
                  <a:srgbClr val="385723"/>
                </a:solidFill>
              </a:defRPr>
            </a:pPr>
            <a:r>
              <a:t>• </a:t>
            </a:r>
            <a:r>
              <a:rPr b="1"/>
              <a:t>Shane Goodwin</a:t>
            </a:r>
            <a:r>
              <a:t>, Dean, Cox Business School, SMU</a:t>
            </a:r>
          </a:p>
          <a:p>
            <a:pPr marL="228600" indent="-228600">
              <a:lnSpc>
                <a:spcPct val="87272"/>
              </a:lnSpc>
              <a:defRPr sz="1600">
                <a:solidFill>
                  <a:srgbClr val="385723"/>
                </a:solidFill>
              </a:defRPr>
            </a:pPr>
            <a:r>
              <a:t>• </a:t>
            </a:r>
            <a:r>
              <a:rPr b="1"/>
              <a:t>HG Chissell</a:t>
            </a:r>
            <a:r>
              <a:t>, Founder Advanced Energy Group</a:t>
            </a:r>
          </a:p>
          <a:p>
            <a:pPr marL="228600" indent="-228600">
              <a:lnSpc>
                <a:spcPct val="87272"/>
              </a:lnSpc>
              <a:defRPr sz="1600">
                <a:solidFill>
                  <a:srgbClr val="385723"/>
                </a:solidFill>
              </a:defRPr>
            </a:pPr>
            <a:r>
              <a:t>• </a:t>
            </a:r>
            <a:r>
              <a:rPr b="1"/>
              <a:t>Marianne Mensah</a:t>
            </a:r>
            <a:r>
              <a:t>, Lecturer Climate Education, Université Côte d’Azur </a:t>
            </a:r>
          </a:p>
          <a:p>
            <a:pPr marL="228600" indent="-228600">
              <a:lnSpc>
                <a:spcPct val="87272"/>
              </a:lnSpc>
              <a:defRPr sz="1600">
                <a:solidFill>
                  <a:srgbClr val="385723"/>
                </a:solidFill>
              </a:defRPr>
            </a:pPr>
            <a:r>
              <a:t>• </a:t>
            </a:r>
            <a:r>
              <a:rPr b="1"/>
              <a:t>Christa Gyori, </a:t>
            </a:r>
            <a:r>
              <a:t>CEO and Co-Founder of Leaders on Purpose</a:t>
            </a:r>
          </a:p>
        </p:txBody>
      </p:sp>
      <p:sp>
        <p:nvSpPr>
          <p:cNvPr id="201" name="Google Shape;364;g146fb48681a_0_35"/>
          <p:cNvSpPr txBox="1"/>
          <p:nvPr/>
        </p:nvSpPr>
        <p:spPr>
          <a:xfrm>
            <a:off x="6155683" y="6455700"/>
            <a:ext cx="3000001" cy="380235"/>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lnSpc>
                <a:spcPct val="115000"/>
              </a:lnSpc>
            </a:lvl1pPr>
          </a:lstStyle>
          <a:p>
            <a:pPr/>
            <a:r>
              <a:t>+ 20 other experts</a:t>
            </a:r>
          </a:p>
        </p:txBody>
      </p:sp>
      <p:sp>
        <p:nvSpPr>
          <p:cNvPr id="202" name="Google Shape;365;g146fb48681a_0_35"/>
          <p:cNvSpPr txBox="1"/>
          <p:nvPr>
            <p:ph type="title"/>
          </p:nvPr>
        </p:nvSpPr>
        <p:spPr>
          <a:xfrm>
            <a:off x="6048225" y="326575"/>
            <a:ext cx="5730301" cy="1503001"/>
          </a:xfrm>
          <a:prstGeom prst="rect">
            <a:avLst/>
          </a:prstGeom>
        </p:spPr>
        <p:txBody>
          <a:bodyPr anchor="t"/>
          <a:lstStyle/>
          <a:p>
            <a:pPr algn="r">
              <a:defRPr sz="5400"/>
            </a:pPr>
            <a:r>
              <a:t>EcoActUs</a:t>
            </a:r>
            <a:br/>
            <a:r>
              <a:rPr sz="3900">
                <a:solidFill>
                  <a:srgbClr val="7F7F7F"/>
                </a:solidFill>
              </a:rPr>
              <a:t>Speaker Highlights</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Google Shape;371;g146fb48681a_0_45"/>
          <p:cNvSpPr txBox="1"/>
          <p:nvPr>
            <p:ph type="title"/>
          </p:nvPr>
        </p:nvSpPr>
        <p:spPr>
          <a:xfrm>
            <a:off x="6048225" y="326575"/>
            <a:ext cx="5730301" cy="1503001"/>
          </a:xfrm>
          <a:prstGeom prst="rect">
            <a:avLst/>
          </a:prstGeom>
        </p:spPr>
        <p:txBody>
          <a:bodyPr anchor="t"/>
          <a:lstStyle/>
          <a:p>
            <a:pPr algn="r">
              <a:defRPr sz="5400"/>
            </a:pPr>
            <a:r>
              <a:t>EcoActUs</a:t>
            </a:r>
            <a:br/>
            <a:r>
              <a:rPr sz="3900">
                <a:solidFill>
                  <a:srgbClr val="7F7F7F"/>
                </a:solidFill>
              </a:rPr>
              <a:t>Q&amp;A</a:t>
            </a:r>
          </a:p>
        </p:txBody>
      </p:sp>
      <p:sp>
        <p:nvSpPr>
          <p:cNvPr id="205" name="Google Shape;372;g146fb48681a_0_45"/>
          <p:cNvSpPr txBox="1"/>
          <p:nvPr/>
        </p:nvSpPr>
        <p:spPr>
          <a:xfrm>
            <a:off x="4076899" y="2555525"/>
            <a:ext cx="5638851" cy="886542"/>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normAutofit fontScale="100000" lnSpcReduction="0"/>
          </a:bodyPr>
          <a:lstStyle>
            <a:lvl1pPr algn="ctr">
              <a:lnSpc>
                <a:spcPct val="90000"/>
              </a:lnSpc>
              <a:defRPr b="1" sz="6000">
                <a:latin typeface="Calibri"/>
                <a:ea typeface="Calibri"/>
                <a:cs typeface="Calibri"/>
                <a:sym typeface="Calibri"/>
              </a:defRPr>
            </a:lvl1pPr>
          </a:lstStyle>
          <a:p>
            <a:pPr/>
            <a:r>
              <a:t>Questions?</a:t>
            </a:r>
          </a:p>
        </p:txBody>
      </p:sp>
      <p:sp>
        <p:nvSpPr>
          <p:cNvPr id="206" name="Google Shape;372;g146fb48681a_0_45"/>
          <p:cNvSpPr txBox="1"/>
          <p:nvPr/>
        </p:nvSpPr>
        <p:spPr>
          <a:xfrm>
            <a:off x="4076899" y="3951056"/>
            <a:ext cx="5638851" cy="633656"/>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normAutofit fontScale="100000" lnSpcReduction="0"/>
          </a:bodyPr>
          <a:lstStyle>
            <a:lvl1pPr algn="ctr">
              <a:lnSpc>
                <a:spcPct val="90000"/>
              </a:lnSpc>
              <a:defRPr sz="4000">
                <a:latin typeface="Calibri"/>
                <a:ea typeface="Calibri"/>
                <a:cs typeface="Calibri"/>
                <a:sym typeface="Calibri"/>
              </a:defRPr>
            </a:lvl1pPr>
          </a:lstStyle>
          <a:p>
            <a:pPr/>
            <a:r>
              <a:t>info@ecoActUs.org</a:t>
            </a:r>
          </a:p>
        </p:txBody>
      </p:sp>
      <p:pic>
        <p:nvPicPr>
          <p:cNvPr id="207" name="Google Shape;355;p12" descr="Google Shape;355;p12"/>
          <p:cNvPicPr>
            <a:picLocks noChangeAspect="1"/>
          </p:cNvPicPr>
          <p:nvPr/>
        </p:nvPicPr>
        <p:blipFill>
          <a:blip r:embed="rId3">
            <a:extLst/>
          </a:blip>
          <a:stretch>
            <a:fillRect/>
          </a:stretch>
        </p:blipFill>
        <p:spPr>
          <a:xfrm>
            <a:off x="7582225" y="5959905"/>
            <a:ext cx="3949399" cy="649783"/>
          </a:xfrm>
          <a:prstGeom prst="rect">
            <a:avLst/>
          </a:prstGeom>
          <a:ln w="12700">
            <a:miter lim="400000"/>
          </a:ln>
        </p:spPr>
      </p:pic>
      <p:pic>
        <p:nvPicPr>
          <p:cNvPr id="208" name="Google Shape;356;p12" descr="Google Shape;356;p12"/>
          <p:cNvPicPr>
            <a:picLocks noChangeAspect="1"/>
          </p:cNvPicPr>
          <p:nvPr/>
        </p:nvPicPr>
        <p:blipFill>
          <a:blip r:embed="rId4">
            <a:extLst/>
          </a:blip>
          <a:stretch>
            <a:fillRect/>
          </a:stretch>
        </p:blipFill>
        <p:spPr>
          <a:xfrm>
            <a:off x="407393" y="5987350"/>
            <a:ext cx="2850316" cy="622338"/>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 name="Google Shape;97;p2"/>
          <p:cNvSpPr txBox="1"/>
          <p:nvPr>
            <p:ph type="ctrTitle"/>
          </p:nvPr>
        </p:nvSpPr>
        <p:spPr>
          <a:xfrm>
            <a:off x="3755571" y="326571"/>
            <a:ext cx="8022771" cy="2652229"/>
          </a:xfrm>
          <a:prstGeom prst="rect">
            <a:avLst/>
          </a:prstGeom>
        </p:spPr>
        <p:txBody>
          <a:bodyPr/>
          <a:lstStyle/>
          <a:p>
            <a:pPr defTabSz="530351">
              <a:defRPr b="0" sz="3132">
                <a:latin typeface="Avenir Heavy"/>
                <a:ea typeface="Avenir Heavy"/>
                <a:cs typeface="Avenir Heavy"/>
                <a:sym typeface="Avenir Heavy"/>
              </a:defRPr>
            </a:pPr>
            <a:r>
              <a:t>EcoActUs</a:t>
            </a:r>
            <a:br/>
            <a:r>
              <a:rPr sz="2088"/>
              <a:t>(Ecology Action for Us)</a:t>
            </a:r>
            <a:endParaRPr sz="2088"/>
          </a:p>
          <a:p>
            <a:pPr defTabSz="530351">
              <a:defRPr b="0" sz="3132">
                <a:latin typeface="Avenir Heavy"/>
                <a:ea typeface="Avenir Heavy"/>
                <a:cs typeface="Avenir Heavy"/>
                <a:sym typeface="Avenir Heavy"/>
              </a:defRPr>
            </a:pPr>
            <a:br>
              <a:rPr sz="2320"/>
            </a:br>
            <a:r>
              <a:rPr sz="2262">
                <a:solidFill>
                  <a:srgbClr val="7F7F7F"/>
                </a:solidFill>
              </a:rPr>
              <a:t>Introduction to</a:t>
            </a:r>
            <a:br>
              <a:rPr sz="2262">
                <a:solidFill>
                  <a:srgbClr val="7F7F7F"/>
                </a:solidFill>
              </a:rPr>
            </a:br>
            <a:r>
              <a:rPr sz="2262">
                <a:solidFill>
                  <a:srgbClr val="7F7F7F"/>
                </a:solidFill>
              </a:rPr>
              <a:t>Sustainability Leadership Workshop</a:t>
            </a:r>
            <a:endParaRPr sz="2262">
              <a:solidFill>
                <a:srgbClr val="7F7F7F"/>
              </a:solidFill>
            </a:endParaRPr>
          </a:p>
          <a:p>
            <a:pPr defTabSz="530351">
              <a:defRPr b="0" sz="3132">
                <a:latin typeface="Avenir Heavy"/>
                <a:ea typeface="Avenir Heavy"/>
                <a:cs typeface="Avenir Heavy"/>
                <a:sym typeface="Avenir Heavy"/>
              </a:defRPr>
            </a:pPr>
            <a:br>
              <a:rPr sz="2262">
                <a:solidFill>
                  <a:srgbClr val="7F7F7F"/>
                </a:solidFill>
              </a:rPr>
            </a:br>
            <a:r>
              <a:rPr sz="1740">
                <a:latin typeface="Avenir Next Regular"/>
                <a:ea typeface="Avenir Next Regular"/>
                <a:cs typeface="Avenir Next Regular"/>
                <a:sym typeface="Avenir Next Regular"/>
              </a:rPr>
              <a:t>Climate Boot Camp</a:t>
            </a:r>
          </a:p>
        </p:txBody>
      </p:sp>
      <p:sp>
        <p:nvSpPr>
          <p:cNvPr id="134" name="Google Shape;98;p2"/>
          <p:cNvSpPr txBox="1"/>
          <p:nvPr>
            <p:ph type="subTitle" sz="quarter" idx="1"/>
          </p:nvPr>
        </p:nvSpPr>
        <p:spPr>
          <a:xfrm>
            <a:off x="3755441" y="3570584"/>
            <a:ext cx="8022901" cy="1480692"/>
          </a:xfrm>
          <a:prstGeom prst="rect">
            <a:avLst/>
          </a:prstGeom>
        </p:spPr>
        <p:txBody>
          <a:bodyPr/>
          <a:lstStyle/>
          <a:p>
            <a:pPr marL="0" indent="0">
              <a:spcBef>
                <a:spcPts val="0"/>
              </a:spcBef>
              <a:defRPr sz="4600">
                <a:latin typeface="Avenir Heavy"/>
                <a:ea typeface="Avenir Heavy"/>
                <a:cs typeface="Avenir Heavy"/>
                <a:sym typeface="Avenir Heavy"/>
              </a:defRPr>
            </a:pPr>
            <a:r>
              <a:rPr>
                <a:solidFill>
                  <a:srgbClr val="7F7F7F"/>
                </a:solidFill>
              </a:rPr>
              <a:t>&lt;&lt;TITLE&gt;&gt;</a:t>
            </a:r>
            <a:endParaRPr>
              <a:solidFill>
                <a:srgbClr val="7F7F7F"/>
              </a:solidFill>
            </a:endParaRPr>
          </a:p>
          <a:p>
            <a:pPr marL="0" indent="0">
              <a:spcBef>
                <a:spcPts val="0"/>
              </a:spcBef>
              <a:defRPr sz="3000">
                <a:latin typeface="Avenir Heavy"/>
                <a:ea typeface="Avenir Heavy"/>
                <a:cs typeface="Avenir Heavy"/>
                <a:sym typeface="Avenir Heavy"/>
              </a:defRPr>
            </a:pPr>
            <a:r>
              <a:rPr>
                <a:solidFill>
                  <a:srgbClr val="7F7F7F"/>
                </a:solidFill>
              </a:rPr>
              <a:t>&lt;&lt;DATE&gt;&gt;</a:t>
            </a:r>
          </a:p>
        </p:txBody>
      </p:sp>
      <p:pic>
        <p:nvPicPr>
          <p:cNvPr id="135" name="Google Shape;355;p12" descr="Google Shape;355;p12"/>
          <p:cNvPicPr>
            <a:picLocks noChangeAspect="1"/>
          </p:cNvPicPr>
          <p:nvPr/>
        </p:nvPicPr>
        <p:blipFill>
          <a:blip r:embed="rId3">
            <a:extLst/>
          </a:blip>
          <a:stretch>
            <a:fillRect/>
          </a:stretch>
        </p:blipFill>
        <p:spPr>
          <a:xfrm>
            <a:off x="7582225" y="5959905"/>
            <a:ext cx="3949399" cy="649783"/>
          </a:xfrm>
          <a:prstGeom prst="rect">
            <a:avLst/>
          </a:prstGeom>
          <a:ln w="12700">
            <a:miter lim="400000"/>
          </a:ln>
        </p:spPr>
      </p:pic>
      <p:pic>
        <p:nvPicPr>
          <p:cNvPr id="136" name="Google Shape;356;p12" descr="Google Shape;356;p12"/>
          <p:cNvPicPr>
            <a:picLocks noChangeAspect="1"/>
          </p:cNvPicPr>
          <p:nvPr/>
        </p:nvPicPr>
        <p:blipFill>
          <a:blip r:embed="rId4">
            <a:extLst/>
          </a:blip>
          <a:stretch>
            <a:fillRect/>
          </a:stretch>
        </p:blipFill>
        <p:spPr>
          <a:xfrm>
            <a:off x="407393" y="5987350"/>
            <a:ext cx="2850316" cy="622338"/>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Google Shape;104;g14588782166_0_168"/>
          <p:cNvSpPr txBox="1"/>
          <p:nvPr>
            <p:ph type="ctrTitle"/>
          </p:nvPr>
        </p:nvSpPr>
        <p:spPr>
          <a:xfrm>
            <a:off x="6048225" y="326575"/>
            <a:ext cx="5730301" cy="1503001"/>
          </a:xfrm>
          <a:prstGeom prst="rect">
            <a:avLst/>
          </a:prstGeom>
        </p:spPr>
        <p:txBody>
          <a:bodyPr/>
          <a:lstStyle/>
          <a:p>
            <a:pPr algn="r">
              <a:defRPr sz="5400"/>
            </a:pPr>
            <a:r>
              <a:t>EcoActUs</a:t>
            </a:r>
            <a:br/>
            <a:r>
              <a:rPr sz="3900">
                <a:solidFill>
                  <a:srgbClr val="7F7F7F"/>
                </a:solidFill>
              </a:rPr>
              <a:t>The Climate Crisis</a:t>
            </a:r>
          </a:p>
        </p:txBody>
      </p:sp>
      <p:pic>
        <p:nvPicPr>
          <p:cNvPr id="141" name="Google Shape;105;g14588782166_0_168" descr="Google Shape;105;g14588782166_0_168"/>
          <p:cNvPicPr>
            <a:picLocks noChangeAspect="1"/>
          </p:cNvPicPr>
          <p:nvPr/>
        </p:nvPicPr>
        <p:blipFill>
          <a:blip r:embed="rId3">
            <a:extLst/>
          </a:blip>
          <a:stretch>
            <a:fillRect/>
          </a:stretch>
        </p:blipFill>
        <p:spPr>
          <a:xfrm>
            <a:off x="4813022" y="1829574"/>
            <a:ext cx="6492288" cy="4723626"/>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Google Shape;111;g14588782166_0_178"/>
          <p:cNvSpPr txBox="1"/>
          <p:nvPr>
            <p:ph type="ctrTitle"/>
          </p:nvPr>
        </p:nvSpPr>
        <p:spPr>
          <a:xfrm>
            <a:off x="6048225" y="326575"/>
            <a:ext cx="5730301" cy="1503001"/>
          </a:xfrm>
          <a:prstGeom prst="rect">
            <a:avLst/>
          </a:prstGeom>
        </p:spPr>
        <p:txBody>
          <a:bodyPr/>
          <a:lstStyle/>
          <a:p>
            <a:pPr algn="r">
              <a:defRPr sz="5400"/>
            </a:pPr>
            <a:r>
              <a:t>EcoActUs</a:t>
            </a:r>
            <a:br/>
            <a:r>
              <a:rPr sz="3900">
                <a:solidFill>
                  <a:srgbClr val="7F7F7F"/>
                </a:solidFill>
              </a:rPr>
              <a:t>The Climate Crisis</a:t>
            </a:r>
          </a:p>
        </p:txBody>
      </p:sp>
      <p:pic>
        <p:nvPicPr>
          <p:cNvPr id="146" name="Google Shape;112;g14588782166_0_178" descr="Google Shape;112;g14588782166_0_178"/>
          <p:cNvPicPr>
            <a:picLocks noChangeAspect="1"/>
          </p:cNvPicPr>
          <p:nvPr/>
        </p:nvPicPr>
        <p:blipFill>
          <a:blip r:embed="rId3">
            <a:extLst/>
          </a:blip>
          <a:stretch>
            <a:fillRect/>
          </a:stretch>
        </p:blipFill>
        <p:spPr>
          <a:xfrm>
            <a:off x="4947775" y="1728599"/>
            <a:ext cx="6365552" cy="4922927"/>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0" name="Google Shape;119;g14588782166_0_173" descr="Google Shape;119;g14588782166_0_173"/>
          <p:cNvPicPr>
            <a:picLocks noChangeAspect="1"/>
          </p:cNvPicPr>
          <p:nvPr/>
        </p:nvPicPr>
        <p:blipFill>
          <a:blip r:embed="rId3">
            <a:extLst/>
          </a:blip>
          <a:stretch>
            <a:fillRect/>
          </a:stretch>
        </p:blipFill>
        <p:spPr>
          <a:xfrm>
            <a:off x="3307274" y="1829574"/>
            <a:ext cx="8397559" cy="4723627"/>
          </a:xfrm>
          <a:prstGeom prst="rect">
            <a:avLst/>
          </a:prstGeom>
          <a:ln w="12700">
            <a:miter lim="400000"/>
          </a:ln>
        </p:spPr>
      </p:pic>
      <p:sp>
        <p:nvSpPr>
          <p:cNvPr id="151" name="Google Shape;118;g14588782166_0_173"/>
          <p:cNvSpPr txBox="1"/>
          <p:nvPr>
            <p:ph type="ctrTitle"/>
          </p:nvPr>
        </p:nvSpPr>
        <p:spPr>
          <a:xfrm>
            <a:off x="6048225" y="326575"/>
            <a:ext cx="5730301" cy="1503001"/>
          </a:xfrm>
          <a:prstGeom prst="rect">
            <a:avLst/>
          </a:prstGeom>
        </p:spPr>
        <p:txBody>
          <a:bodyPr/>
          <a:lstStyle/>
          <a:p>
            <a:pPr algn="r">
              <a:defRPr sz="5400"/>
            </a:pPr>
            <a:r>
              <a:t>EcoActUs</a:t>
            </a:r>
            <a:br/>
            <a:r>
              <a:rPr sz="3900">
                <a:solidFill>
                  <a:srgbClr val="7F7F7F"/>
                </a:solidFill>
              </a:rPr>
              <a:t>The Climate Crisis</a:t>
            </a:r>
          </a:p>
        </p:txBody>
      </p:sp>
      <p:sp>
        <p:nvSpPr>
          <p:cNvPr id="152" name="Google Shape;120;g14588782166_0_173"/>
          <p:cNvSpPr txBox="1"/>
          <p:nvPr/>
        </p:nvSpPr>
        <p:spPr>
          <a:xfrm>
            <a:off x="4116725" y="1981424"/>
            <a:ext cx="6858001" cy="1638988"/>
          </a:xfrm>
          <a:prstGeom prst="rect">
            <a:avLst/>
          </a:prstGeom>
          <a:ln w="12700">
            <a:miter lim="400000"/>
          </a:ln>
          <a:effectLst>
            <a:outerShdw sx="100000" sy="100000" kx="0" ky="0" algn="b" rotWithShape="0" blurRad="63500" dist="57150" dir="5640000">
              <a:srgbClr val="000000">
                <a:alpha val="50000"/>
              </a:srgbClr>
            </a:outerShdw>
          </a:effectLst>
          <a:extLst>
            <a:ext uri="{C572A759-6A51-4108-AA02-DFA0A04FC94B}">
              <ma14:wrappingTextBoxFlag xmlns:ma14="http://schemas.microsoft.com/office/mac/drawingml/2011/main" val="1"/>
            </a:ext>
          </a:extLst>
        </p:spPr>
        <p:txBody>
          <a:bodyPr lIns="91424" tIns="91424" rIns="91424" bIns="91424">
            <a:spAutoFit/>
          </a:bodyPr>
          <a:lstStyle/>
          <a:p>
            <a:pPr algn="ctr">
              <a:lnSpc>
                <a:spcPct val="115000"/>
              </a:lnSpc>
              <a:defRPr b="1" sz="2200">
                <a:solidFill>
                  <a:srgbClr val="FFFFFF"/>
                </a:solidFill>
              </a:defRPr>
            </a:pPr>
            <a:r>
              <a:t>We are spewing </a:t>
            </a:r>
            <a:r>
              <a:rPr>
                <a:solidFill>
                  <a:srgbClr val="FF0000"/>
                </a:solidFill>
              </a:rPr>
              <a:t>162 million tons</a:t>
            </a:r>
            <a:r>
              <a:t> of manmade global warming pollution into the thin shell of our </a:t>
            </a:r>
          </a:p>
          <a:p>
            <a:pPr algn="ctr">
              <a:lnSpc>
                <a:spcPct val="115000"/>
              </a:lnSpc>
              <a:defRPr b="1" sz="2200">
                <a:solidFill>
                  <a:srgbClr val="FFFFFF"/>
                </a:solidFill>
              </a:defRPr>
            </a:pPr>
            <a:r>
              <a:t>atmosphere </a:t>
            </a:r>
            <a:r>
              <a:rPr>
                <a:solidFill>
                  <a:srgbClr val="FF0000"/>
                </a:solidFill>
              </a:rPr>
              <a:t>every 24 hours</a:t>
            </a:r>
            <a:r>
              <a:t> — as if it were </a:t>
            </a:r>
          </a:p>
          <a:p>
            <a:pPr algn="ctr">
              <a:lnSpc>
                <a:spcPct val="115000"/>
              </a:lnSpc>
              <a:defRPr b="1" sz="2200">
                <a:solidFill>
                  <a:srgbClr val="FFFFFF"/>
                </a:solidFill>
              </a:defRPr>
            </a:pPr>
            <a:r>
              <a:t>an open sewer.</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6" name="current copy.png" descr="current copy.png"/>
          <p:cNvPicPr>
            <a:picLocks noChangeAspect="1"/>
          </p:cNvPicPr>
          <p:nvPr/>
        </p:nvPicPr>
        <p:blipFill>
          <a:blip r:embed="rId3">
            <a:extLst/>
          </a:blip>
          <a:stretch>
            <a:fillRect/>
          </a:stretch>
        </p:blipFill>
        <p:spPr>
          <a:xfrm>
            <a:off x="0" y="1019175"/>
            <a:ext cx="12192001" cy="5381625"/>
          </a:xfrm>
          <a:prstGeom prst="rect">
            <a:avLst/>
          </a:prstGeom>
          <a:ln w="12700">
            <a:miter lim="400000"/>
          </a:ln>
        </p:spPr>
      </p:pic>
      <p:pic>
        <p:nvPicPr>
          <p:cNvPr id="157" name="current_2070_overlay_cropped.png" descr="current_2070_overlay_cropped.png"/>
          <p:cNvPicPr>
            <a:picLocks noChangeAspect="1"/>
          </p:cNvPicPr>
          <p:nvPr/>
        </p:nvPicPr>
        <p:blipFill>
          <a:blip r:embed="rId4">
            <a:extLst/>
          </a:blip>
          <a:stretch>
            <a:fillRect/>
          </a:stretch>
        </p:blipFill>
        <p:spPr>
          <a:xfrm>
            <a:off x="0" y="1019175"/>
            <a:ext cx="12192001" cy="5381625"/>
          </a:xfrm>
          <a:prstGeom prst="rect">
            <a:avLst/>
          </a:prstGeom>
          <a:ln w="12700">
            <a:miter lim="400000"/>
          </a:ln>
        </p:spPr>
      </p:pic>
      <p:sp>
        <p:nvSpPr>
          <p:cNvPr id="158" name="Earth’s “Uninhabitable” Zones"/>
          <p:cNvSpPr txBox="1"/>
          <p:nvPr>
            <p:ph type="title"/>
          </p:nvPr>
        </p:nvSpPr>
        <p:spPr>
          <a:prstGeom prst="rect">
            <a:avLst/>
          </a:prstGeom>
        </p:spPr>
        <p:txBody>
          <a:bodyPr/>
          <a:lstStyle/>
          <a:p>
            <a:pPr/>
            <a:r>
              <a:t>Earth’s “Uninhabitable” Zones</a:t>
            </a:r>
          </a:p>
        </p:txBody>
      </p:sp>
      <p:sp>
        <p:nvSpPr>
          <p:cNvPr id="159" name="Data and Graphic: Chi Xu, et al. “Future of the human climate niche,” PNAS, May 26, 2020"/>
          <p:cNvSpPr txBox="1"/>
          <p:nvPr/>
        </p:nvSpPr>
        <p:spPr>
          <a:xfrm>
            <a:off x="428625" y="6534714"/>
            <a:ext cx="5159815" cy="161362"/>
          </a:xfrm>
          <a:prstGeom prst="rect">
            <a:avLst/>
          </a:prstGeom>
          <a:ln w="3175">
            <a:miter lim="400000"/>
          </a:ln>
          <a:extLst>
            <a:ext uri="{C572A759-6A51-4108-AA02-DFA0A04FC94B}">
              <ma14:wrappingTextBoxFlag xmlns:ma14="http://schemas.microsoft.com/office/mac/drawingml/2011/main" val="1"/>
            </a:ext>
          </a:extLst>
        </p:spPr>
        <p:txBody>
          <a:bodyPr lIns="19050" tIns="19050" rIns="19050" bIns="19050" anchor="b">
            <a:spAutoFit/>
          </a:bodyPr>
          <a:lstStyle/>
          <a:p>
            <a:pPr defTabSz="342900">
              <a:defRPr b="1" sz="900">
                <a:solidFill>
                  <a:srgbClr val="FFFFFF"/>
                </a:solidFill>
              </a:defRPr>
            </a:pPr>
            <a:r>
              <a:t>Data and Graphic: Chi Xu, et al. “Future of the human climate niche,” </a:t>
            </a:r>
            <a:r>
              <a:rPr i="1"/>
              <a:t>PNAS</a:t>
            </a:r>
            <a:r>
              <a:t>, May 26, 2020</a:t>
            </a:r>
          </a:p>
        </p:txBody>
      </p:sp>
      <p:grpSp>
        <p:nvGrpSpPr>
          <p:cNvPr id="162" name="Group"/>
          <p:cNvGrpSpPr/>
          <p:nvPr/>
        </p:nvGrpSpPr>
        <p:grpSpPr>
          <a:xfrm>
            <a:off x="3622113" y="5682551"/>
            <a:ext cx="1823393" cy="1293624"/>
            <a:chOff x="0" y="0"/>
            <a:chExt cx="1823392" cy="1293622"/>
          </a:xfrm>
        </p:grpSpPr>
        <p:sp>
          <p:nvSpPr>
            <p:cNvPr id="160" name="Square"/>
            <p:cNvSpPr/>
            <p:nvPr/>
          </p:nvSpPr>
          <p:spPr>
            <a:xfrm>
              <a:off x="0" y="0"/>
              <a:ext cx="437947" cy="437947"/>
            </a:xfrm>
            <a:prstGeom prst="rect">
              <a:avLst/>
            </a:prstGeom>
            <a:blipFill rotWithShape="1">
              <a:blip r:embed="rId5"/>
              <a:srcRect l="0" t="0" r="0" b="0"/>
              <a:stretch>
                <a:fillRect/>
              </a:stretch>
            </a:blipFill>
            <a:ln w="12700" cap="flat">
              <a:noFill/>
              <a:miter lim="400000"/>
            </a:ln>
            <a:effectLst/>
          </p:spPr>
          <p:txBody>
            <a:bodyPr wrap="square" lIns="28575" tIns="28575" rIns="28575" bIns="28575" numCol="1" anchor="t">
              <a:noAutofit/>
            </a:bodyPr>
            <a:lstStyle/>
            <a:p>
              <a:pPr defTabSz="342900">
                <a:defRPr b="1">
                  <a:solidFill>
                    <a:srgbClr val="FFFFFF"/>
                  </a:solidFill>
                </a:defRPr>
              </a:pPr>
            </a:p>
          </p:txBody>
        </p:sp>
        <p:sp>
          <p:nvSpPr>
            <p:cNvPr id="161" name="Current Conditions"/>
            <p:cNvSpPr/>
            <p:nvPr/>
          </p:nvSpPr>
          <p:spPr>
            <a:xfrm>
              <a:off x="553392" y="23622"/>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342900">
                <a:defRPr b="1" sz="2200">
                  <a:solidFill>
                    <a:srgbClr val="2C3030"/>
                  </a:solidFill>
                </a:defRPr>
              </a:lvl1pPr>
            </a:lstStyle>
            <a:p>
              <a:pPr/>
              <a:r>
                <a:t>Current Conditions</a:t>
              </a:r>
            </a:p>
          </p:txBody>
        </p:sp>
      </p:grpSp>
      <p:grpSp>
        <p:nvGrpSpPr>
          <p:cNvPr id="165" name="Group"/>
          <p:cNvGrpSpPr/>
          <p:nvPr/>
        </p:nvGrpSpPr>
        <p:grpSpPr>
          <a:xfrm>
            <a:off x="7246504" y="5682551"/>
            <a:ext cx="1870833" cy="1293624"/>
            <a:chOff x="0" y="0"/>
            <a:chExt cx="1870831" cy="1293622"/>
          </a:xfrm>
        </p:grpSpPr>
        <p:sp>
          <p:nvSpPr>
            <p:cNvPr id="163" name="Square"/>
            <p:cNvSpPr/>
            <p:nvPr/>
          </p:nvSpPr>
          <p:spPr>
            <a:xfrm flipH="1">
              <a:off x="0" y="0"/>
              <a:ext cx="437947" cy="437947"/>
            </a:xfrm>
            <a:prstGeom prst="rect">
              <a:avLst/>
            </a:prstGeom>
            <a:blipFill rotWithShape="1">
              <a:blip r:embed="rId6"/>
              <a:srcRect l="0" t="0" r="0" b="0"/>
              <a:stretch>
                <a:fillRect/>
              </a:stretch>
            </a:blipFill>
            <a:ln w="12700" cap="flat">
              <a:noFill/>
              <a:miter lim="400000"/>
            </a:ln>
            <a:effectLst/>
          </p:spPr>
          <p:txBody>
            <a:bodyPr wrap="square" lIns="28575" tIns="28575" rIns="28575" bIns="28575" numCol="1" anchor="t">
              <a:noAutofit/>
            </a:bodyPr>
            <a:lstStyle/>
            <a:p>
              <a:pPr defTabSz="342900">
                <a:defRPr b="1">
                  <a:solidFill>
                    <a:srgbClr val="FFFFFF"/>
                  </a:solidFill>
                </a:defRPr>
              </a:pPr>
            </a:p>
          </p:txBody>
        </p:sp>
        <p:sp>
          <p:nvSpPr>
            <p:cNvPr id="164" name="By 2070"/>
            <p:cNvSpPr/>
            <p:nvPr/>
          </p:nvSpPr>
          <p:spPr>
            <a:xfrm>
              <a:off x="600831" y="23622"/>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342900">
                <a:defRPr b="1" sz="2200">
                  <a:solidFill>
                    <a:srgbClr val="2C3030"/>
                  </a:solidFill>
                </a:defRPr>
              </a:lvl1pPr>
            </a:lstStyle>
            <a:p>
              <a:pPr/>
              <a:r>
                <a:t>By 2070</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57"/>
                                        </p:tgtEl>
                                        <p:attrNameLst>
                                          <p:attrName>style.visibility</p:attrName>
                                        </p:attrNameLst>
                                      </p:cBhvr>
                                      <p:to>
                                        <p:strVal val="visible"/>
                                      </p:to>
                                    </p:set>
                                    <p:animEffect filter="fade" transition="in">
                                      <p:cBhvr>
                                        <p:cTn id="7" dur="1000"/>
                                        <p:tgtEl>
                                          <p:spTgt spid="157"/>
                                        </p:tgtEl>
                                      </p:cBhvr>
                                    </p:animEffec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165"/>
                                        </p:tgtEl>
                                        <p:attrNameLst>
                                          <p:attrName>style.visibility</p:attrName>
                                        </p:attrNameLst>
                                      </p:cBhvr>
                                      <p:to>
                                        <p:strVal val="visible"/>
                                      </p:to>
                                    </p:set>
                                    <p:animEffect filter="fade" transition="in">
                                      <p:cBhvr>
                                        <p:cTn id="11" dur="1000"/>
                                        <p:tgtEl>
                                          <p:spTgt spid="1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7" grpId="1"/>
      <p:bldP build="whole" bldLvl="1" animBg="1" rev="0" advAuto="0" spid="165" grpId="2"/>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Google Shape;133;p3"/>
          <p:cNvSpPr txBox="1"/>
          <p:nvPr>
            <p:ph type="body" sz="half" idx="1"/>
          </p:nvPr>
        </p:nvSpPr>
        <p:spPr>
          <a:prstGeom prst="rect">
            <a:avLst/>
          </a:prstGeom>
        </p:spPr>
        <p:txBody>
          <a:bodyPr/>
          <a:lstStyle/>
          <a:p>
            <a:pPr marL="0" indent="0">
              <a:lnSpc>
                <a:spcPct val="96299"/>
              </a:lnSpc>
              <a:spcBef>
                <a:spcPts val="0"/>
              </a:spcBef>
              <a:buSzTx/>
              <a:buNone/>
              <a:defRPr b="1" sz="2400">
                <a:latin typeface="+mn-lt"/>
                <a:ea typeface="+mn-ea"/>
                <a:cs typeface="+mn-cs"/>
                <a:sym typeface="Arial"/>
              </a:defRPr>
            </a:pPr>
            <a:r>
              <a:t>Who are we?</a:t>
            </a:r>
          </a:p>
          <a:p>
            <a:pPr marL="0" indent="0">
              <a:lnSpc>
                <a:spcPct val="96299"/>
              </a:lnSpc>
              <a:spcBef>
                <a:spcPts val="0"/>
              </a:spcBef>
              <a:buSzTx/>
              <a:buNone/>
              <a:defRPr b="1" sz="2400">
                <a:latin typeface="+mn-lt"/>
                <a:ea typeface="+mn-ea"/>
                <a:cs typeface="+mn-cs"/>
                <a:sym typeface="Arial"/>
              </a:defRPr>
            </a:pPr>
          </a:p>
          <a:p>
            <a:pPr marL="0" indent="0">
              <a:lnSpc>
                <a:spcPct val="96299"/>
              </a:lnSpc>
              <a:spcBef>
                <a:spcPts val="0"/>
              </a:spcBef>
              <a:buSzTx/>
              <a:buNone/>
              <a:defRPr b="1" sz="2400">
                <a:latin typeface="+mn-lt"/>
                <a:ea typeface="+mn-ea"/>
                <a:cs typeface="+mn-cs"/>
                <a:sym typeface="Arial"/>
              </a:defRPr>
            </a:pPr>
            <a:r>
              <a:t>What can we do?</a:t>
            </a:r>
          </a:p>
          <a:p>
            <a:pPr marL="358775">
              <a:lnSpc>
                <a:spcPct val="96299"/>
              </a:lnSpc>
              <a:spcBef>
                <a:spcPts val="0"/>
              </a:spcBef>
              <a:buSzPts val="2400"/>
              <a:defRPr sz="2400">
                <a:latin typeface="+mn-lt"/>
                <a:ea typeface="+mn-ea"/>
                <a:cs typeface="+mn-cs"/>
                <a:sym typeface="Arial"/>
              </a:defRPr>
            </a:pPr>
            <a:r>
              <a:t>Enable individuals - then Organizations for Effective Environmental and Regenerative Action</a:t>
            </a:r>
          </a:p>
          <a:p>
            <a:pPr lvl="1" marL="800100" indent="-342900">
              <a:lnSpc>
                <a:spcPct val="96299"/>
              </a:lnSpc>
              <a:spcBef>
                <a:spcPts val="0"/>
              </a:spcBef>
              <a:buSzPts val="2000"/>
              <a:defRPr sz="2000">
                <a:latin typeface="+mn-lt"/>
                <a:ea typeface="+mn-ea"/>
                <a:cs typeface="+mn-cs"/>
                <a:sym typeface="Arial"/>
              </a:defRPr>
            </a:pPr>
            <a:r>
              <a:t>Understand Causation</a:t>
            </a:r>
            <a:endParaRPr sz="2400"/>
          </a:p>
          <a:p>
            <a:pPr lvl="1" marL="800100" indent="-342900">
              <a:lnSpc>
                <a:spcPct val="96299"/>
              </a:lnSpc>
              <a:spcBef>
                <a:spcPts val="0"/>
              </a:spcBef>
              <a:buSzPts val="2000"/>
              <a:defRPr sz="2000">
                <a:latin typeface="+mn-lt"/>
                <a:ea typeface="+mn-ea"/>
                <a:cs typeface="+mn-cs"/>
                <a:sym typeface="Arial"/>
              </a:defRPr>
            </a:pPr>
            <a:r>
              <a:t>Activate Individuals</a:t>
            </a:r>
            <a:endParaRPr sz="2400"/>
          </a:p>
          <a:p>
            <a:pPr lvl="1" marL="800100" indent="-342900">
              <a:lnSpc>
                <a:spcPct val="96299"/>
              </a:lnSpc>
              <a:spcBef>
                <a:spcPts val="0"/>
              </a:spcBef>
              <a:buSzPts val="2000"/>
              <a:defRPr sz="2000">
                <a:latin typeface="+mn-lt"/>
                <a:ea typeface="+mn-ea"/>
                <a:cs typeface="+mn-cs"/>
                <a:sym typeface="Arial"/>
              </a:defRPr>
            </a:pPr>
            <a:r>
              <a:t>Activate Organizations</a:t>
            </a:r>
            <a:endParaRPr sz="2400"/>
          </a:p>
          <a:p>
            <a:pPr lvl="1" marL="800100" indent="-342900">
              <a:lnSpc>
                <a:spcPct val="96299"/>
              </a:lnSpc>
              <a:spcBef>
                <a:spcPts val="0"/>
              </a:spcBef>
              <a:buSzPts val="2000"/>
              <a:defRPr sz="2000">
                <a:latin typeface="+mn-lt"/>
                <a:ea typeface="+mn-ea"/>
                <a:cs typeface="+mn-cs"/>
                <a:sym typeface="Arial"/>
              </a:defRPr>
            </a:pPr>
            <a:r>
              <a:t>“From knowledge comes action”</a:t>
            </a:r>
            <a:endParaRPr sz="2400"/>
          </a:p>
          <a:p>
            <a:pPr lvl="1" marL="0" indent="457200">
              <a:lnSpc>
                <a:spcPct val="96299"/>
              </a:lnSpc>
              <a:spcBef>
                <a:spcPts val="0"/>
              </a:spcBef>
              <a:buSzTx/>
              <a:buNone/>
              <a:defRPr sz="2000">
                <a:latin typeface="+mn-lt"/>
                <a:ea typeface="+mn-ea"/>
                <a:cs typeface="+mn-cs"/>
                <a:sym typeface="Arial"/>
              </a:defRPr>
            </a:pPr>
          </a:p>
          <a:p>
            <a:pPr marL="342900">
              <a:lnSpc>
                <a:spcPct val="96299"/>
              </a:lnSpc>
              <a:spcBef>
                <a:spcPts val="0"/>
              </a:spcBef>
              <a:buSzPts val="2400"/>
              <a:defRPr b="1" sz="2400">
                <a:latin typeface="+mn-lt"/>
                <a:ea typeface="+mn-ea"/>
                <a:cs typeface="+mn-cs"/>
                <a:sym typeface="Arial"/>
              </a:defRPr>
            </a:pPr>
            <a:r>
              <a:t>Regenerative state</a:t>
            </a:r>
          </a:p>
        </p:txBody>
      </p:sp>
      <p:sp>
        <p:nvSpPr>
          <p:cNvPr id="170" name="Google Shape;134;p3"/>
          <p:cNvSpPr txBox="1"/>
          <p:nvPr>
            <p:ph type="title"/>
          </p:nvPr>
        </p:nvSpPr>
        <p:spPr>
          <a:xfrm>
            <a:off x="6048225" y="326575"/>
            <a:ext cx="5730301" cy="1503001"/>
          </a:xfrm>
          <a:prstGeom prst="rect">
            <a:avLst/>
          </a:prstGeom>
        </p:spPr>
        <p:txBody>
          <a:bodyPr anchor="t"/>
          <a:lstStyle/>
          <a:p>
            <a:pPr algn="r">
              <a:defRPr sz="5400"/>
            </a:pPr>
            <a:r>
              <a:t>EcoActUs</a:t>
            </a:r>
            <a:br/>
            <a:r>
              <a:rPr sz="3900">
                <a:solidFill>
                  <a:srgbClr val="7F7F7F"/>
                </a:solidFill>
              </a:rPr>
              <a:t>Our Mission</a:t>
            </a:r>
          </a:p>
        </p:txBody>
      </p:sp>
    </p:spTree>
  </p:cSld>
  <p:clrMapOvr>
    <a:masterClrMapping/>
  </p:clrMapOvr>
  <mc:AlternateContent xmlns:mc="http://schemas.openxmlformats.org/markup-compatibility/2006">
    <mc:Choice xmlns:p14="http://schemas.microsoft.com/office/powerpoint/2010/main" Requires="p14">
      <p:transition spd="fast" advClick="1" p14:dur="750">
        <p:fade/>
      </p:transition>
    </mc:Choice>
    <mc:Fallback>
      <p:transition spd="fast">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Google Shape;140;g146fb48681a_0_11"/>
          <p:cNvSpPr txBox="1"/>
          <p:nvPr>
            <p:ph type="title"/>
          </p:nvPr>
        </p:nvSpPr>
        <p:spPr>
          <a:xfrm>
            <a:off x="6048225" y="326575"/>
            <a:ext cx="5730301" cy="1503001"/>
          </a:xfrm>
          <a:prstGeom prst="rect">
            <a:avLst/>
          </a:prstGeom>
        </p:spPr>
        <p:txBody>
          <a:bodyPr anchor="t"/>
          <a:lstStyle/>
          <a:p>
            <a:pPr algn="r">
              <a:defRPr sz="5400"/>
            </a:pPr>
            <a:r>
              <a:t>EcoActUs</a:t>
            </a:r>
            <a:br/>
            <a:r>
              <a:rPr sz="3900">
                <a:solidFill>
                  <a:srgbClr val="7F7F7F"/>
                </a:solidFill>
              </a:rPr>
              <a:t>Regenerative Thinking</a:t>
            </a:r>
          </a:p>
        </p:txBody>
      </p:sp>
      <p:pic>
        <p:nvPicPr>
          <p:cNvPr id="175" name="Google Shape;141;g146fb48681a_0_11" descr="Google Shape;141;g146fb48681a_0_11"/>
          <p:cNvPicPr>
            <a:picLocks noChangeAspect="1"/>
          </p:cNvPicPr>
          <p:nvPr/>
        </p:nvPicPr>
        <p:blipFill>
          <a:blip r:embed="rId3">
            <a:extLst/>
          </a:blip>
          <a:stretch>
            <a:fillRect/>
          </a:stretch>
        </p:blipFill>
        <p:spPr>
          <a:xfrm>
            <a:off x="3120350" y="1829574"/>
            <a:ext cx="8397555" cy="4723626"/>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Google Shape;168;p6"/>
          <p:cNvSpPr txBox="1"/>
          <p:nvPr>
            <p:ph type="body" sz="half" idx="1"/>
          </p:nvPr>
        </p:nvSpPr>
        <p:spPr>
          <a:xfrm>
            <a:off x="3581398" y="2008479"/>
            <a:ext cx="8273145" cy="3019948"/>
          </a:xfrm>
          <a:prstGeom prst="rect">
            <a:avLst/>
          </a:prstGeom>
        </p:spPr>
        <p:txBody>
          <a:bodyPr/>
          <a:lstStyle/>
          <a:p>
            <a:pPr lvl="1" marL="358775" indent="-342900">
              <a:lnSpc>
                <a:spcPct val="81000"/>
              </a:lnSpc>
              <a:spcBef>
                <a:spcPts val="500"/>
              </a:spcBef>
              <a:buSzPts val="2400"/>
              <a:defRPr sz="2400"/>
            </a:pPr>
            <a:r>
              <a:t>Introductory session (&lt;&lt;DATE1&gt;&gt;)</a:t>
            </a:r>
          </a:p>
          <a:p>
            <a:pPr lvl="1" marL="358775" indent="-342900">
              <a:lnSpc>
                <a:spcPct val="81000"/>
              </a:lnSpc>
              <a:spcBef>
                <a:spcPts val="500"/>
              </a:spcBef>
              <a:buSzPts val="2400"/>
              <a:defRPr sz="2400"/>
            </a:pPr>
            <a:r>
              <a:t>Self-paced learning</a:t>
            </a:r>
          </a:p>
          <a:p>
            <a:pPr lvl="2" marL="358775" indent="-342900">
              <a:lnSpc>
                <a:spcPct val="81000"/>
              </a:lnSpc>
              <a:spcBef>
                <a:spcPts val="500"/>
              </a:spcBef>
              <a:buSzPts val="2200"/>
              <a:defRPr sz="2200"/>
            </a:pPr>
            <a:r>
              <a:t>5 Sessions and Session 2 offers 6 technology tracks</a:t>
            </a:r>
          </a:p>
          <a:p>
            <a:pPr lvl="1" marL="358775" indent="-342900">
              <a:lnSpc>
                <a:spcPct val="81000"/>
              </a:lnSpc>
              <a:spcBef>
                <a:spcPts val="500"/>
              </a:spcBef>
              <a:buSzPts val="2400"/>
              <a:defRPr sz="2400"/>
            </a:pPr>
            <a:r>
              <a:t>Small Group Action Session #1 (&lt;&lt;DATE2&gt;&gt;) </a:t>
            </a:r>
          </a:p>
          <a:p>
            <a:pPr lvl="3" marL="815975" indent="-342900">
              <a:lnSpc>
                <a:spcPct val="81000"/>
              </a:lnSpc>
              <a:spcBef>
                <a:spcPts val="500"/>
              </a:spcBef>
              <a:buSzPts val="2000"/>
              <a:defRPr sz="2000"/>
            </a:pPr>
            <a:r>
              <a:t>Review of Session 1 &amp; 2</a:t>
            </a:r>
          </a:p>
          <a:p>
            <a:pPr lvl="1" marL="358775" indent="-342900">
              <a:lnSpc>
                <a:spcPct val="81000"/>
              </a:lnSpc>
              <a:spcBef>
                <a:spcPts val="500"/>
              </a:spcBef>
              <a:buSzPts val="2400"/>
              <a:defRPr sz="2400"/>
            </a:pPr>
            <a:r>
              <a:t>Small Group Action Session #2 (&lt;&lt;DATE3&gt;&gt;)</a:t>
            </a:r>
          </a:p>
          <a:p>
            <a:pPr lvl="3" marL="815975" indent="-342900">
              <a:lnSpc>
                <a:spcPct val="81000"/>
              </a:lnSpc>
              <a:spcBef>
                <a:spcPts val="500"/>
              </a:spcBef>
              <a:buSzPts val="2000"/>
              <a:defRPr sz="2000"/>
            </a:pPr>
            <a:r>
              <a:t>Review of Session 3, 4, &amp; 5 (closing)</a:t>
            </a:r>
          </a:p>
        </p:txBody>
      </p:sp>
      <p:sp>
        <p:nvSpPr>
          <p:cNvPr id="180" name="Google Shape;169;p6"/>
          <p:cNvSpPr txBox="1"/>
          <p:nvPr>
            <p:ph type="title"/>
          </p:nvPr>
        </p:nvSpPr>
        <p:spPr>
          <a:xfrm>
            <a:off x="6048225" y="326575"/>
            <a:ext cx="5730301" cy="1503001"/>
          </a:xfrm>
          <a:prstGeom prst="rect">
            <a:avLst/>
          </a:prstGeom>
        </p:spPr>
        <p:txBody>
          <a:bodyPr anchor="t"/>
          <a:lstStyle/>
          <a:p>
            <a:pPr algn="r">
              <a:defRPr sz="5400"/>
            </a:pPr>
            <a:r>
              <a:t>EcoActUs</a:t>
            </a:r>
            <a:br/>
            <a:r>
              <a:rPr sz="3900">
                <a:solidFill>
                  <a:srgbClr val="7F7F7F"/>
                </a:solidFill>
              </a:rPr>
              <a:t>Schedule</a:t>
            </a:r>
          </a:p>
        </p:txBody>
      </p:sp>
      <p:sp>
        <p:nvSpPr>
          <p:cNvPr id="181" name="Google Shape;168;p6"/>
          <p:cNvSpPr txBox="1"/>
          <p:nvPr/>
        </p:nvSpPr>
        <p:spPr>
          <a:xfrm>
            <a:off x="3551106" y="5207330"/>
            <a:ext cx="8181694" cy="15030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normAutofit fontScale="100000" lnSpcReduction="0"/>
          </a:bodyPr>
          <a:lstStyle/>
          <a:p>
            <a:pPr lvl="1" marL="358775" indent="-342900">
              <a:lnSpc>
                <a:spcPct val="81000"/>
              </a:lnSpc>
              <a:spcBef>
                <a:spcPts val="500"/>
              </a:spcBef>
              <a:buClr>
                <a:srgbClr val="000000"/>
              </a:buClr>
              <a:buSzPts val="2400"/>
              <a:buFont typeface="Arial"/>
              <a:buChar char="•"/>
              <a:defRPr sz="2400">
                <a:solidFill>
                  <a:srgbClr val="595959"/>
                </a:solidFill>
                <a:latin typeface="Calibri"/>
                <a:ea typeface="Calibri"/>
                <a:cs typeface="Calibri"/>
                <a:sym typeface="Calibri"/>
              </a:defRPr>
            </a:pPr>
            <a:r>
              <a:t>Small Group Action Sessions</a:t>
            </a:r>
          </a:p>
          <a:p>
            <a:pPr lvl="2" marL="815975" indent="-342900">
              <a:lnSpc>
                <a:spcPct val="81000"/>
              </a:lnSpc>
              <a:spcBef>
                <a:spcPts val="500"/>
              </a:spcBef>
              <a:buClr>
                <a:srgbClr val="000000"/>
              </a:buClr>
              <a:buSzPts val="2200"/>
              <a:buFont typeface="Arial"/>
              <a:buChar char="•"/>
              <a:defRPr sz="2200">
                <a:solidFill>
                  <a:srgbClr val="595959"/>
                </a:solidFill>
                <a:latin typeface="Calibri"/>
                <a:ea typeface="Calibri"/>
                <a:cs typeface="Calibri"/>
                <a:sym typeface="Calibri"/>
              </a:defRPr>
            </a:pPr>
            <a:r>
              <a:t>Networking</a:t>
            </a:r>
            <a:endParaRPr sz="2000"/>
          </a:p>
          <a:p>
            <a:pPr lvl="2" marL="815975" indent="-342900">
              <a:lnSpc>
                <a:spcPct val="81000"/>
              </a:lnSpc>
              <a:spcBef>
                <a:spcPts val="500"/>
              </a:spcBef>
              <a:buClr>
                <a:srgbClr val="000000"/>
              </a:buClr>
              <a:buSzPts val="2200"/>
              <a:buFont typeface="Arial"/>
              <a:buChar char="•"/>
              <a:defRPr sz="2200">
                <a:solidFill>
                  <a:srgbClr val="595959"/>
                </a:solidFill>
                <a:latin typeface="Calibri"/>
                <a:ea typeface="Calibri"/>
                <a:cs typeface="Calibri"/>
                <a:sym typeface="Calibri"/>
              </a:defRPr>
            </a:pPr>
            <a:r>
              <a:t>Questions</a:t>
            </a:r>
            <a:endParaRPr sz="2000"/>
          </a:p>
          <a:p>
            <a:pPr lvl="2" marL="815975" indent="-342900">
              <a:lnSpc>
                <a:spcPct val="81000"/>
              </a:lnSpc>
              <a:spcBef>
                <a:spcPts val="500"/>
              </a:spcBef>
              <a:buClr>
                <a:srgbClr val="000000"/>
              </a:buClr>
              <a:buSzPts val="2200"/>
              <a:buFont typeface="Arial"/>
              <a:buChar char="•"/>
              <a:defRPr sz="2200">
                <a:solidFill>
                  <a:srgbClr val="595959"/>
                </a:solidFill>
                <a:latin typeface="Calibri"/>
                <a:ea typeface="Calibri"/>
                <a:cs typeface="Calibri"/>
                <a:sym typeface="Calibri"/>
              </a:defRPr>
            </a:pPr>
            <a:r>
              <a:t>Further individual Action Plan</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Arial"/>
        <a:ea typeface="Arial"/>
        <a:cs typeface="Arial"/>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Arial"/>
        <a:ea typeface="Arial"/>
        <a:cs typeface="Arial"/>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